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411" r:id="rId2"/>
    <p:sldId id="412" r:id="rId3"/>
    <p:sldId id="413" r:id="rId4"/>
    <p:sldId id="414" r:id="rId5"/>
    <p:sldId id="415" r:id="rId6"/>
    <p:sldId id="446" r:id="rId7"/>
    <p:sldId id="416" r:id="rId8"/>
    <p:sldId id="419" r:id="rId9"/>
    <p:sldId id="465" r:id="rId10"/>
    <p:sldId id="448" r:id="rId11"/>
    <p:sldId id="449" r:id="rId12"/>
    <p:sldId id="417" r:id="rId13"/>
    <p:sldId id="421" r:id="rId14"/>
    <p:sldId id="521" r:id="rId15"/>
    <p:sldId id="524" r:id="rId16"/>
    <p:sldId id="522" r:id="rId17"/>
    <p:sldId id="523" r:id="rId18"/>
    <p:sldId id="525" r:id="rId19"/>
    <p:sldId id="423" r:id="rId20"/>
    <p:sldId id="520" r:id="rId21"/>
    <p:sldId id="453" r:id="rId22"/>
    <p:sldId id="454" r:id="rId23"/>
    <p:sldId id="455" r:id="rId24"/>
    <p:sldId id="456" r:id="rId25"/>
    <p:sldId id="457" r:id="rId26"/>
    <p:sldId id="518" r:id="rId27"/>
    <p:sldId id="519" r:id="rId28"/>
    <p:sldId id="427" r:id="rId29"/>
    <p:sldId id="458" r:id="rId30"/>
    <p:sldId id="459" r:id="rId31"/>
    <p:sldId id="462" r:id="rId32"/>
    <p:sldId id="460" r:id="rId33"/>
    <p:sldId id="461" r:id="rId34"/>
    <p:sldId id="436" r:id="rId35"/>
    <p:sldId id="463" r:id="rId36"/>
    <p:sldId id="438" r:id="rId37"/>
    <p:sldId id="517" r:id="rId38"/>
    <p:sldId id="444" r:id="rId3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5B9BD5"/>
    <a:srgbClr val="EAEFF7"/>
    <a:srgbClr val="A9D18E"/>
    <a:srgbClr val="020E3E"/>
    <a:srgbClr val="F0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2019/2/18</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2019/2/18</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p:spPr>
      </p:sp>
      <p:sp>
        <p:nvSpPr>
          <p:cNvPr id="45058"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en-US" altLang="zh-CN"/>
              <a:t>1</a:t>
            </a:r>
            <a:r>
              <a:rPr lang="zh-CN" altLang="en-US"/>
              <a:t>、整个经营思路从自身相对封闭的经营向社会化开放平台转变。从管理需要为自己服务的方式，向管理需要为所有参与者服务转变，那么就需要形成一个平台化的管理规则。从自己既是裁判员又是运动员的方式，向裁判员、运营服务的角色转变。</a:t>
            </a:r>
            <a:endParaRPr lang="en-US" altLang="zh-CN"/>
          </a:p>
          <a:p>
            <a:pPr eaLnBrk="1" hangingPunct="1">
              <a:spcBef>
                <a:spcPct val="0"/>
              </a:spcBef>
            </a:pPr>
            <a:r>
              <a:rPr lang="en-US" altLang="zh-CN"/>
              <a:t>2</a:t>
            </a:r>
            <a:r>
              <a:rPr lang="zh-CN" altLang="en-US"/>
              <a:t>、平台化经营，可以引入更多的经营资源，在不增加管理成本的前提下，扩大我们的销售范围、增加我们的收入范围，相当于建设了高速公路。</a:t>
            </a:r>
          </a:p>
        </p:txBody>
      </p:sp>
      <p:sp>
        <p:nvSpPr>
          <p:cNvPr id="45059" name="日期占位符 3"/>
          <p:cNvSpPr>
            <a:spLocks noGrp="1"/>
          </p:cNvSpPr>
          <p:nvPr>
            <p:ph type="dt" sz="quarter" idx="1"/>
          </p:nvPr>
        </p:nvSpPr>
        <p:spPr bwMode="auto">
          <a:noFill/>
          <a:ln>
            <a:miter lim="800000"/>
          </a:ln>
        </p:spPr>
        <p:txBody>
          <a:bodyPr wrap="square" numCol="1" anchor="t" anchorCtr="0" compatLnSpc="1"/>
          <a:lstStyle/>
          <a:p>
            <a:pPr>
              <a:buFont typeface="Arial" panose="020B0604020202020204" pitchFamily="34" charset="0"/>
              <a:buNone/>
            </a:pPr>
            <a:fld id="{E686379C-C472-4BD1-AF21-A35422113BBB}" type="datetime1">
              <a:rPr lang="zh-CN" altLang="en-US" smtClean="0">
                <a:latin typeface="Arial" panose="020B0604020202020204" pitchFamily="34" charset="0"/>
                <a:ea typeface="宋体" panose="02010600030101010101" pitchFamily="2" charset="-122"/>
              </a:rPr>
              <a:t>2019/2/18</a:t>
            </a:fld>
            <a:endParaRPr lang="en-US" altLang="zh-CN">
              <a:latin typeface="Arial" panose="020B0604020202020204" pitchFamily="34" charset="0"/>
              <a:ea typeface="宋体" panose="02010600030101010101" pitchFamily="2" charset="-122"/>
            </a:endParaRPr>
          </a:p>
        </p:txBody>
      </p:sp>
      <p:sp>
        <p:nvSpPr>
          <p:cNvPr id="45060" name="灯片编号占位符 4"/>
          <p:cNvSpPr>
            <a:spLocks noGrp="1"/>
          </p:cNvSpPr>
          <p:nvPr>
            <p:ph type="sldNum" sz="quarter" idx="5"/>
          </p:nvPr>
        </p:nvSpPr>
        <p:spPr bwMode="auto">
          <a:noFill/>
          <a:ln>
            <a:miter lim="800000"/>
          </a:ln>
        </p:spPr>
        <p:txBody>
          <a:bodyPr wrap="square" numCol="1" anchorCtr="0" compatLnSpc="1"/>
          <a:lstStyle/>
          <a:p>
            <a:pPr>
              <a:buFont typeface="Arial" panose="020B0604020202020204" pitchFamily="34" charset="0"/>
              <a:buNone/>
            </a:pPr>
            <a:fld id="{F89F79B3-C03D-414B-9964-ADF22C051F96}" type="slidenum">
              <a:rPr lang="zh-CN" altLang="en-US" smtClean="0">
                <a:latin typeface="Arial" panose="020B0604020202020204" pitchFamily="34" charset="0"/>
                <a:ea typeface="宋体" panose="02010600030101010101" pitchFamily="2" charset="-122"/>
              </a:rPr>
              <a:t>6</a:t>
            </a:fld>
            <a:endParaRPr lang="en-US" altLang="zh-CN">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48DA59-A0AD-4F8D-B73F-8DEB2EEDA56D}" type="slidenum">
              <a:rPr lang="zh-CN" altLang="en-US" smtClean="0"/>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cs typeface="微软雅黑" panose="020B0503020204020204" charset="-122"/>
            </a:endParaRPr>
          </a:p>
        </p:txBody>
      </p:sp>
      <p:sp>
        <p:nvSpPr>
          <p:cNvPr id="41987" name="灯片编号占位符 3"/>
          <p:cNvSpPr>
            <a:spLocks noGrp="1"/>
          </p:cNvSpPr>
          <p:nvPr>
            <p:ph type="sldNum" sz="quarter" idx="5"/>
          </p:nvPr>
        </p:nvSpPr>
        <p:spPr bwMode="auto">
          <a:noFill/>
          <a:ln>
            <a:miter lim="800000"/>
          </a:ln>
        </p:spPr>
        <p:txBody>
          <a:bodyPr/>
          <a:lstStyle/>
          <a:p>
            <a:fld id="{FD750C00-C0D8-4A89-9F55-D8486EEEC13C}" type="slidenum">
              <a:rPr lang="zh-CN" altLang="en-US">
                <a:solidFill>
                  <a:srgbClr val="000000"/>
                </a:solidFill>
              </a:rPr>
              <a:t>38</a:t>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3" descr="logo1"/>
          <p:cNvPicPr>
            <a:picLocks noChangeAspect="1" noChangeArrowheads="1"/>
          </p:cNvPicPr>
          <p:nvPr userDrawn="1"/>
        </p:nvPicPr>
        <p:blipFill>
          <a:blip r:embed="rId2" cstate="print"/>
          <a:srcRect/>
          <a:stretch>
            <a:fillRect/>
          </a:stretch>
        </p:blipFill>
        <p:spPr bwMode="auto">
          <a:xfrm>
            <a:off x="11523345" y="56515"/>
            <a:ext cx="591820" cy="593090"/>
          </a:xfrm>
          <a:prstGeom prst="rect">
            <a:avLst/>
          </a:prstGeom>
          <a:noFill/>
          <a:ln w="25400">
            <a:solidFill>
              <a:schemeClr val="bg1"/>
            </a:solidFill>
            <a:miter lim="800000"/>
            <a:headEnd/>
            <a:tailEnd/>
          </a:ln>
        </p:spPr>
      </p:pic>
      <p:pic>
        <p:nvPicPr>
          <p:cNvPr id="12" name="图片 11"/>
          <p:cNvPicPr>
            <a:picLocks noChangeAspect="1"/>
          </p:cNvPicPr>
          <p:nvPr userDrawn="1"/>
        </p:nvPicPr>
        <p:blipFill>
          <a:blip r:embed="rId3" cstate="print"/>
          <a:stretch>
            <a:fillRect/>
          </a:stretch>
        </p:blipFill>
        <p:spPr>
          <a:xfrm>
            <a:off x="9736455" y="43815"/>
            <a:ext cx="1102995" cy="605790"/>
          </a:xfrm>
          <a:prstGeom prst="rect">
            <a:avLst/>
          </a:prstGeom>
        </p:spPr>
      </p:pic>
      <p:pic>
        <p:nvPicPr>
          <p:cNvPr id="13" name="图片 12" descr="bannerLogo"/>
          <p:cNvPicPr>
            <a:picLocks noChangeAspect="1"/>
          </p:cNvPicPr>
          <p:nvPr userDrawn="1"/>
        </p:nvPicPr>
        <p:blipFill>
          <a:blip r:embed="rId4" cstate="print"/>
          <a:stretch>
            <a:fillRect/>
          </a:stretch>
        </p:blipFill>
        <p:spPr>
          <a:xfrm>
            <a:off x="10855960" y="23495"/>
            <a:ext cx="654050" cy="6540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20320" y="-10160"/>
            <a:ext cx="12211685" cy="720005"/>
          </a:xfrm>
          <a:prstGeom prst="rect">
            <a:avLst/>
          </a:prstGeom>
          <a:solidFill>
            <a:srgbClr val="010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3" descr="logo1"/>
          <p:cNvPicPr>
            <a:picLocks noChangeAspect="1" noChangeArrowheads="1"/>
          </p:cNvPicPr>
          <p:nvPr userDrawn="1"/>
        </p:nvPicPr>
        <p:blipFill>
          <a:blip r:embed="rId2" cstate="print"/>
          <a:srcRect/>
          <a:stretch>
            <a:fillRect/>
          </a:stretch>
        </p:blipFill>
        <p:spPr bwMode="auto">
          <a:xfrm>
            <a:off x="11523345" y="60325"/>
            <a:ext cx="579120" cy="579755"/>
          </a:xfrm>
          <a:prstGeom prst="rect">
            <a:avLst/>
          </a:prstGeom>
          <a:noFill/>
          <a:ln w="25400">
            <a:solidFill>
              <a:schemeClr val="bg1"/>
            </a:solidFill>
            <a:miter lim="800000"/>
            <a:headEnd/>
            <a:tailEnd/>
          </a:ln>
        </p:spPr>
      </p:pic>
      <p:pic>
        <p:nvPicPr>
          <p:cNvPr id="9" name="图片 8"/>
          <p:cNvPicPr>
            <a:picLocks noChangeAspect="1"/>
          </p:cNvPicPr>
          <p:nvPr userDrawn="1"/>
        </p:nvPicPr>
        <p:blipFill>
          <a:blip r:embed="rId3" cstate="print"/>
          <a:stretch>
            <a:fillRect/>
          </a:stretch>
        </p:blipFill>
        <p:spPr>
          <a:xfrm>
            <a:off x="9679305" y="43815"/>
            <a:ext cx="1102995" cy="605790"/>
          </a:xfrm>
          <a:prstGeom prst="rect">
            <a:avLst/>
          </a:prstGeom>
        </p:spPr>
      </p:pic>
      <p:pic>
        <p:nvPicPr>
          <p:cNvPr id="10" name="图片 9" descr="bannerLogo"/>
          <p:cNvPicPr>
            <a:picLocks noChangeAspect="1"/>
          </p:cNvPicPr>
          <p:nvPr userDrawn="1"/>
        </p:nvPicPr>
        <p:blipFill>
          <a:blip r:embed="rId4" cstate="print"/>
          <a:stretch>
            <a:fillRect/>
          </a:stretch>
        </p:blipFill>
        <p:spPr>
          <a:xfrm>
            <a:off x="10798810" y="23495"/>
            <a:ext cx="654050" cy="6540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1_内容">
    <p:spTree>
      <p:nvGrpSpPr>
        <p:cNvPr id="1" name=""/>
        <p:cNvGrpSpPr/>
        <p:nvPr/>
      </p:nvGrpSpPr>
      <p:grpSpPr>
        <a:xfrm>
          <a:off x="0" y="0"/>
          <a:ext cx="0" cy="0"/>
          <a:chOff x="0" y="0"/>
          <a:chExt cx="0" cy="0"/>
        </a:xfrm>
      </p:grpSpPr>
      <p:sp>
        <p:nvSpPr>
          <p:cNvPr id="2" name="矩形 1"/>
          <p:cNvSpPr/>
          <p:nvPr userDrawn="1"/>
        </p:nvSpPr>
        <p:spPr>
          <a:xfrm>
            <a:off x="-20320" y="-10160"/>
            <a:ext cx="12211685" cy="720005"/>
          </a:xfrm>
          <a:prstGeom prst="rect">
            <a:avLst/>
          </a:prstGeom>
          <a:solidFill>
            <a:srgbClr val="E77A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3" descr="logo1"/>
          <p:cNvPicPr>
            <a:picLocks noChangeAspect="1" noChangeArrowheads="1"/>
          </p:cNvPicPr>
          <p:nvPr userDrawn="1"/>
        </p:nvPicPr>
        <p:blipFill>
          <a:blip r:embed="rId2" cstate="print"/>
          <a:srcRect/>
          <a:stretch>
            <a:fillRect/>
          </a:stretch>
        </p:blipFill>
        <p:spPr bwMode="auto">
          <a:xfrm>
            <a:off x="11523345" y="60325"/>
            <a:ext cx="579120" cy="579755"/>
          </a:xfrm>
          <a:prstGeom prst="rect">
            <a:avLst/>
          </a:prstGeom>
          <a:noFill/>
          <a:ln w="25400">
            <a:solidFill>
              <a:schemeClr val="bg1"/>
            </a:solidFill>
            <a:miter lim="800000"/>
            <a:headEnd/>
            <a:tailEnd/>
          </a:ln>
        </p:spPr>
      </p:pic>
      <p:pic>
        <p:nvPicPr>
          <p:cNvPr id="9" name="图片 8"/>
          <p:cNvPicPr>
            <a:picLocks noChangeAspect="1"/>
          </p:cNvPicPr>
          <p:nvPr userDrawn="1"/>
        </p:nvPicPr>
        <p:blipFill>
          <a:blip r:embed="rId3" cstate="print"/>
          <a:stretch>
            <a:fillRect/>
          </a:stretch>
        </p:blipFill>
        <p:spPr>
          <a:xfrm>
            <a:off x="9679305" y="43815"/>
            <a:ext cx="1102995" cy="605790"/>
          </a:xfrm>
          <a:prstGeom prst="rect">
            <a:avLst/>
          </a:prstGeom>
        </p:spPr>
      </p:pic>
      <p:pic>
        <p:nvPicPr>
          <p:cNvPr id="10" name="图片 9" descr="bannerLogo"/>
          <p:cNvPicPr>
            <a:picLocks noChangeAspect="1"/>
          </p:cNvPicPr>
          <p:nvPr userDrawn="1"/>
        </p:nvPicPr>
        <p:blipFill>
          <a:blip r:embed="rId4" cstate="print"/>
          <a:stretch>
            <a:fillRect/>
          </a:stretch>
        </p:blipFill>
        <p:spPr>
          <a:xfrm>
            <a:off x="10798810" y="23495"/>
            <a:ext cx="654050" cy="6540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2_内容">
    <p:spTree>
      <p:nvGrpSpPr>
        <p:cNvPr id="1" name=""/>
        <p:cNvGrpSpPr/>
        <p:nvPr/>
      </p:nvGrpSpPr>
      <p:grpSpPr>
        <a:xfrm>
          <a:off x="0" y="0"/>
          <a:ext cx="0" cy="0"/>
          <a:chOff x="0" y="0"/>
          <a:chExt cx="0" cy="0"/>
        </a:xfrm>
      </p:grpSpPr>
      <p:sp>
        <p:nvSpPr>
          <p:cNvPr id="2" name="矩形 1"/>
          <p:cNvSpPr/>
          <p:nvPr userDrawn="1"/>
        </p:nvSpPr>
        <p:spPr>
          <a:xfrm>
            <a:off x="-20320" y="-10160"/>
            <a:ext cx="12211685" cy="720005"/>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3" descr="logo1"/>
          <p:cNvPicPr>
            <a:picLocks noChangeAspect="1" noChangeArrowheads="1"/>
          </p:cNvPicPr>
          <p:nvPr userDrawn="1"/>
        </p:nvPicPr>
        <p:blipFill>
          <a:blip r:embed="rId2" cstate="print"/>
          <a:srcRect/>
          <a:stretch>
            <a:fillRect/>
          </a:stretch>
        </p:blipFill>
        <p:spPr bwMode="auto">
          <a:xfrm>
            <a:off x="11523345" y="60325"/>
            <a:ext cx="579120" cy="579755"/>
          </a:xfrm>
          <a:prstGeom prst="rect">
            <a:avLst/>
          </a:prstGeom>
          <a:noFill/>
          <a:ln w="25400">
            <a:solidFill>
              <a:schemeClr val="bg1"/>
            </a:solidFill>
            <a:miter lim="800000"/>
            <a:headEnd/>
            <a:tailEnd/>
          </a:ln>
        </p:spPr>
      </p:pic>
      <p:pic>
        <p:nvPicPr>
          <p:cNvPr id="9" name="图片 8"/>
          <p:cNvPicPr>
            <a:picLocks noChangeAspect="1"/>
          </p:cNvPicPr>
          <p:nvPr userDrawn="1"/>
        </p:nvPicPr>
        <p:blipFill>
          <a:blip r:embed="rId3" cstate="print"/>
          <a:stretch>
            <a:fillRect/>
          </a:stretch>
        </p:blipFill>
        <p:spPr>
          <a:xfrm>
            <a:off x="9679305" y="43815"/>
            <a:ext cx="1102995" cy="605790"/>
          </a:xfrm>
          <a:prstGeom prst="rect">
            <a:avLst/>
          </a:prstGeom>
        </p:spPr>
      </p:pic>
      <p:pic>
        <p:nvPicPr>
          <p:cNvPr id="10" name="图片 9" descr="bannerLogo"/>
          <p:cNvPicPr>
            <a:picLocks noChangeAspect="1"/>
          </p:cNvPicPr>
          <p:nvPr userDrawn="1"/>
        </p:nvPicPr>
        <p:blipFill>
          <a:blip r:embed="rId4" cstate="print"/>
          <a:stretch>
            <a:fillRect/>
          </a:stretch>
        </p:blipFill>
        <p:spPr>
          <a:xfrm>
            <a:off x="10798810" y="23495"/>
            <a:ext cx="654050" cy="6540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3_内容">
    <p:spTree>
      <p:nvGrpSpPr>
        <p:cNvPr id="1" name=""/>
        <p:cNvGrpSpPr/>
        <p:nvPr/>
      </p:nvGrpSpPr>
      <p:grpSpPr>
        <a:xfrm>
          <a:off x="0" y="0"/>
          <a:ext cx="0" cy="0"/>
          <a:chOff x="0" y="0"/>
          <a:chExt cx="0" cy="0"/>
        </a:xfrm>
      </p:grpSpPr>
      <p:sp>
        <p:nvSpPr>
          <p:cNvPr id="2" name="矩形 1"/>
          <p:cNvSpPr/>
          <p:nvPr userDrawn="1"/>
        </p:nvSpPr>
        <p:spPr>
          <a:xfrm>
            <a:off x="-20320" y="-10160"/>
            <a:ext cx="12211685" cy="7200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3" descr="logo1"/>
          <p:cNvPicPr>
            <a:picLocks noChangeAspect="1" noChangeArrowheads="1"/>
          </p:cNvPicPr>
          <p:nvPr userDrawn="1"/>
        </p:nvPicPr>
        <p:blipFill>
          <a:blip r:embed="rId2" cstate="print"/>
          <a:srcRect/>
          <a:stretch>
            <a:fillRect/>
          </a:stretch>
        </p:blipFill>
        <p:spPr bwMode="auto">
          <a:xfrm>
            <a:off x="11523345" y="60325"/>
            <a:ext cx="579120" cy="579755"/>
          </a:xfrm>
          <a:prstGeom prst="rect">
            <a:avLst/>
          </a:prstGeom>
          <a:noFill/>
          <a:ln w="25400">
            <a:solidFill>
              <a:schemeClr val="bg1"/>
            </a:solidFill>
            <a:miter lim="800000"/>
            <a:headEnd/>
            <a:tailEnd/>
          </a:ln>
        </p:spPr>
      </p:pic>
      <p:pic>
        <p:nvPicPr>
          <p:cNvPr id="9" name="图片 8"/>
          <p:cNvPicPr>
            <a:picLocks noChangeAspect="1"/>
          </p:cNvPicPr>
          <p:nvPr userDrawn="1"/>
        </p:nvPicPr>
        <p:blipFill>
          <a:blip r:embed="rId3" cstate="print"/>
          <a:stretch>
            <a:fillRect/>
          </a:stretch>
        </p:blipFill>
        <p:spPr>
          <a:xfrm>
            <a:off x="9679305" y="43815"/>
            <a:ext cx="1102995" cy="605790"/>
          </a:xfrm>
          <a:prstGeom prst="rect">
            <a:avLst/>
          </a:prstGeom>
        </p:spPr>
      </p:pic>
      <p:pic>
        <p:nvPicPr>
          <p:cNvPr id="10" name="图片 9" descr="bannerLogo"/>
          <p:cNvPicPr>
            <a:picLocks noChangeAspect="1"/>
          </p:cNvPicPr>
          <p:nvPr userDrawn="1"/>
        </p:nvPicPr>
        <p:blipFill>
          <a:blip r:embed="rId4" cstate="print"/>
          <a:stretch>
            <a:fillRect/>
          </a:stretch>
        </p:blipFill>
        <p:spPr>
          <a:xfrm>
            <a:off x="10798810" y="23495"/>
            <a:ext cx="654050" cy="6540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4_内容">
    <p:spTree>
      <p:nvGrpSpPr>
        <p:cNvPr id="1" name=""/>
        <p:cNvGrpSpPr/>
        <p:nvPr/>
      </p:nvGrpSpPr>
      <p:grpSpPr>
        <a:xfrm>
          <a:off x="0" y="0"/>
          <a:ext cx="0" cy="0"/>
          <a:chOff x="0" y="0"/>
          <a:chExt cx="0" cy="0"/>
        </a:xfrm>
      </p:grpSpPr>
      <p:sp>
        <p:nvSpPr>
          <p:cNvPr id="2" name="矩形 1"/>
          <p:cNvSpPr/>
          <p:nvPr userDrawn="1"/>
        </p:nvSpPr>
        <p:spPr>
          <a:xfrm>
            <a:off x="-20320" y="-10160"/>
            <a:ext cx="12211685" cy="720005"/>
          </a:xfrm>
          <a:prstGeom prst="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3" descr="logo1"/>
          <p:cNvPicPr>
            <a:picLocks noChangeAspect="1" noChangeArrowheads="1"/>
          </p:cNvPicPr>
          <p:nvPr userDrawn="1"/>
        </p:nvPicPr>
        <p:blipFill>
          <a:blip r:embed="rId2" cstate="print"/>
          <a:srcRect/>
          <a:stretch>
            <a:fillRect/>
          </a:stretch>
        </p:blipFill>
        <p:spPr bwMode="auto">
          <a:xfrm>
            <a:off x="11523345" y="60325"/>
            <a:ext cx="579120" cy="579755"/>
          </a:xfrm>
          <a:prstGeom prst="rect">
            <a:avLst/>
          </a:prstGeom>
          <a:noFill/>
          <a:ln w="25400">
            <a:solidFill>
              <a:schemeClr val="bg1"/>
            </a:solidFill>
            <a:miter lim="800000"/>
            <a:headEnd/>
            <a:tailEnd/>
          </a:ln>
        </p:spPr>
      </p:pic>
      <p:pic>
        <p:nvPicPr>
          <p:cNvPr id="9" name="图片 8"/>
          <p:cNvPicPr>
            <a:picLocks noChangeAspect="1"/>
          </p:cNvPicPr>
          <p:nvPr userDrawn="1"/>
        </p:nvPicPr>
        <p:blipFill>
          <a:blip r:embed="rId3" cstate="print"/>
          <a:stretch>
            <a:fillRect/>
          </a:stretch>
        </p:blipFill>
        <p:spPr>
          <a:xfrm>
            <a:off x="9679305" y="43815"/>
            <a:ext cx="1102995" cy="605790"/>
          </a:xfrm>
          <a:prstGeom prst="rect">
            <a:avLst/>
          </a:prstGeom>
        </p:spPr>
      </p:pic>
      <p:pic>
        <p:nvPicPr>
          <p:cNvPr id="10" name="图片 9" descr="bannerLogo"/>
          <p:cNvPicPr>
            <a:picLocks noChangeAspect="1"/>
          </p:cNvPicPr>
          <p:nvPr userDrawn="1"/>
        </p:nvPicPr>
        <p:blipFill>
          <a:blip r:embed="rId4" cstate="print"/>
          <a:stretch>
            <a:fillRect/>
          </a:stretch>
        </p:blipFill>
        <p:spPr>
          <a:xfrm>
            <a:off x="10798810" y="23495"/>
            <a:ext cx="654050" cy="6540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cstate="print"/>
          <a:srcRect/>
          <a:stretch>
            <a:fillRect/>
          </a:stretch>
        </p:blipFill>
        <p:spPr bwMode="auto">
          <a:xfrm>
            <a:off x="144016" y="899938"/>
            <a:ext cx="11928648" cy="5913438"/>
          </a:xfrm>
          <a:prstGeom prst="rect">
            <a:avLst/>
          </a:prstGeom>
          <a:noFill/>
          <a:ln w="9525">
            <a:noFill/>
            <a:miter lim="800000"/>
            <a:headEnd/>
            <a:tailEnd/>
          </a:ln>
        </p:spPr>
      </p:pic>
      <p:sp>
        <p:nvSpPr>
          <p:cNvPr id="5" name="矩形 4"/>
          <p:cNvSpPr/>
          <p:nvPr userDrawn="1"/>
        </p:nvSpPr>
        <p:spPr>
          <a:xfrm>
            <a:off x="-20638" y="-9525"/>
            <a:ext cx="12212638" cy="719138"/>
          </a:xfrm>
          <a:prstGeom prst="rect">
            <a:avLst/>
          </a:prstGeom>
          <a:solidFill>
            <a:srgbClr val="010E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 name="图片 3" descr="logo1"/>
          <p:cNvPicPr>
            <a:picLocks noChangeAspect="1" noChangeArrowheads="1"/>
          </p:cNvPicPr>
          <p:nvPr userDrawn="1"/>
        </p:nvPicPr>
        <p:blipFill>
          <a:blip r:embed="rId3" cstate="print"/>
          <a:srcRect/>
          <a:stretch>
            <a:fillRect/>
          </a:stretch>
        </p:blipFill>
        <p:spPr bwMode="auto">
          <a:xfrm>
            <a:off x="11523345" y="60325"/>
            <a:ext cx="579120" cy="579755"/>
          </a:xfrm>
          <a:prstGeom prst="rect">
            <a:avLst/>
          </a:prstGeom>
          <a:noFill/>
          <a:ln w="25400">
            <a:solidFill>
              <a:schemeClr val="bg1"/>
            </a:solidFill>
            <a:miter lim="800000"/>
            <a:headEnd/>
            <a:tailEnd/>
          </a:ln>
        </p:spPr>
      </p:pic>
      <p:pic>
        <p:nvPicPr>
          <p:cNvPr id="9" name="图片 8"/>
          <p:cNvPicPr>
            <a:picLocks noChangeAspect="1"/>
          </p:cNvPicPr>
          <p:nvPr userDrawn="1"/>
        </p:nvPicPr>
        <p:blipFill>
          <a:blip r:embed="rId4" cstate="print"/>
          <a:stretch>
            <a:fillRect/>
          </a:stretch>
        </p:blipFill>
        <p:spPr>
          <a:xfrm>
            <a:off x="9679305" y="43815"/>
            <a:ext cx="1102995" cy="605790"/>
          </a:xfrm>
          <a:prstGeom prst="rect">
            <a:avLst/>
          </a:prstGeom>
        </p:spPr>
      </p:pic>
      <p:pic>
        <p:nvPicPr>
          <p:cNvPr id="10" name="图片 9" descr="bannerLogo"/>
          <p:cNvPicPr>
            <a:picLocks noChangeAspect="1"/>
          </p:cNvPicPr>
          <p:nvPr userDrawn="1"/>
        </p:nvPicPr>
        <p:blipFill>
          <a:blip r:embed="rId5" cstate="print"/>
          <a:stretch>
            <a:fillRect/>
          </a:stretch>
        </p:blipFill>
        <p:spPr>
          <a:xfrm>
            <a:off x="10798810" y="23495"/>
            <a:ext cx="654050" cy="654050"/>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png"/><Relationship Id="rId39" Type="http://schemas.openxmlformats.org/officeDocument/2006/relationships/image" Target="../media/image43.emf"/><Relationship Id="rId3" Type="http://schemas.openxmlformats.org/officeDocument/2006/relationships/image" Target="../media/image7.emf"/><Relationship Id="rId21" Type="http://schemas.openxmlformats.org/officeDocument/2006/relationships/image" Target="../media/image25.jpeg"/><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image" Target="../media/image11.emf"/><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emf"/><Relationship Id="rId33" Type="http://schemas.openxmlformats.org/officeDocument/2006/relationships/image" Target="../media/image37.png"/><Relationship Id="rId38" Type="http://schemas.openxmlformats.org/officeDocument/2006/relationships/image" Target="../media/image42.emf"/><Relationship Id="rId2" Type="http://schemas.openxmlformats.org/officeDocument/2006/relationships/notesSlide" Target="../notesSlides/notesSlide1.xml"/><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3.png"/><Relationship Id="rId41"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image" Target="../media/image15.jpeg"/><Relationship Id="rId24" Type="http://schemas.openxmlformats.org/officeDocument/2006/relationships/image" Target="../media/image28.emf"/><Relationship Id="rId32" Type="http://schemas.openxmlformats.org/officeDocument/2006/relationships/image" Target="../media/image36.png"/><Relationship Id="rId37" Type="http://schemas.openxmlformats.org/officeDocument/2006/relationships/image" Target="../media/image41.emf"/><Relationship Id="rId40" Type="http://schemas.openxmlformats.org/officeDocument/2006/relationships/image" Target="../media/image44.emf"/><Relationship Id="rId5" Type="http://schemas.openxmlformats.org/officeDocument/2006/relationships/image" Target="../media/image9.emf"/><Relationship Id="rId15" Type="http://schemas.openxmlformats.org/officeDocument/2006/relationships/image" Target="../media/image19.jpeg"/><Relationship Id="rId23" Type="http://schemas.openxmlformats.org/officeDocument/2006/relationships/image" Target="../media/image27.emf"/><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5.png"/><Relationship Id="rId4" Type="http://schemas.openxmlformats.org/officeDocument/2006/relationships/image" Target="../media/image8.emf"/><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emf"/><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1524000" y="3602038"/>
            <a:ext cx="9144000" cy="1655762"/>
          </a:xfrm>
        </p:spPr>
        <p:txBody>
          <a:bodyPr/>
          <a:lstStyle/>
          <a:p>
            <a:endParaRPr lang="zh-CN" altLang="en-US"/>
          </a:p>
        </p:txBody>
      </p:sp>
      <p:pic>
        <p:nvPicPr>
          <p:cNvPr id="2" name="图片 1"/>
          <p:cNvPicPr>
            <a:picLocks noChangeAspect="1"/>
          </p:cNvPicPr>
          <p:nvPr/>
        </p:nvPicPr>
        <p:blipFill>
          <a:blip r:embed="rId2" cstate="print"/>
          <a:stretch>
            <a:fillRect/>
          </a:stretch>
        </p:blipFill>
        <p:spPr>
          <a:xfrm>
            <a:off x="-10160" y="2790190"/>
            <a:ext cx="12211685" cy="4070985"/>
          </a:xfrm>
          <a:prstGeom prst="rect">
            <a:avLst/>
          </a:prstGeom>
        </p:spPr>
      </p:pic>
      <p:sp>
        <p:nvSpPr>
          <p:cNvPr id="13314" name="文本框 29"/>
          <p:cNvSpPr txBox="1">
            <a:spLocks noChangeArrowheads="1"/>
          </p:cNvSpPr>
          <p:nvPr/>
        </p:nvSpPr>
        <p:spPr bwMode="auto">
          <a:xfrm>
            <a:off x="4205605" y="1168400"/>
            <a:ext cx="4897755" cy="829945"/>
          </a:xfrm>
          <a:prstGeom prst="rect">
            <a:avLst/>
          </a:prstGeom>
          <a:noFill/>
          <a:ln w="9525">
            <a:noFill/>
            <a:miter lim="800000"/>
          </a:ln>
        </p:spPr>
        <p:txBody>
          <a:bodyPr wrap="square">
            <a:spAutoFit/>
          </a:bodyPr>
          <a:lstStyle/>
          <a:p>
            <a:r>
              <a:rPr lang="zh-CN" altLang="en-US" sz="4800">
                <a:solidFill>
                  <a:schemeClr val="tx1"/>
                </a:solidFill>
                <a:latin typeface="微软雅黑" panose="020B0503020204020204" charset="-122"/>
                <a:ea typeface="微软雅黑" panose="020B0503020204020204" charset="-122"/>
              </a:rPr>
              <a:t>万镇通项目方案</a:t>
            </a:r>
          </a:p>
        </p:txBody>
      </p:sp>
      <p:sp>
        <p:nvSpPr>
          <p:cNvPr id="13315" name="文本框 31"/>
          <p:cNvSpPr txBox="1">
            <a:spLocks noChangeArrowheads="1"/>
          </p:cNvSpPr>
          <p:nvPr/>
        </p:nvSpPr>
        <p:spPr bwMode="auto">
          <a:xfrm>
            <a:off x="4340860" y="2254250"/>
            <a:ext cx="4267200" cy="368300"/>
          </a:xfrm>
          <a:prstGeom prst="rect">
            <a:avLst/>
          </a:prstGeom>
          <a:noFill/>
          <a:ln w="9525">
            <a:noFill/>
            <a:miter lim="800000"/>
          </a:ln>
        </p:spPr>
        <p:txBody>
          <a:bodyPr>
            <a:spAutoFit/>
          </a:bodyPr>
          <a:lstStyle/>
          <a:p>
            <a:r>
              <a:rPr lang="zh-CN" altLang="en-US" dirty="0">
                <a:solidFill>
                  <a:schemeClr val="tx1"/>
                </a:solidFill>
                <a:latin typeface="微软雅黑" panose="020B0503020204020204" charset="-122"/>
                <a:ea typeface="微软雅黑" panose="020B0503020204020204" charset="-122"/>
              </a:rPr>
              <a:t>武汉金力软件有限公司   </a:t>
            </a:r>
            <a:r>
              <a:rPr lang="en-US" altLang="zh-CN" dirty="0">
                <a:solidFill>
                  <a:schemeClr val="tx1"/>
                </a:solidFill>
                <a:latin typeface="微软雅黑" panose="020B0503020204020204" charset="-122"/>
                <a:ea typeface="微软雅黑" panose="020B0503020204020204" charset="-122"/>
              </a:rPr>
              <a:t>2018</a:t>
            </a:r>
            <a:r>
              <a:rPr lang="zh-CN" altLang="en-US" dirty="0">
                <a:solidFill>
                  <a:schemeClr val="tx1"/>
                </a:solidFill>
                <a:latin typeface="微软雅黑" panose="020B0503020204020204" charset="-122"/>
                <a:ea typeface="微软雅黑" panose="020B0503020204020204" charset="-122"/>
              </a:rPr>
              <a:t>年</a:t>
            </a:r>
            <a:r>
              <a:rPr lang="en-US" altLang="zh-CN" dirty="0">
                <a:solidFill>
                  <a:schemeClr val="tx1"/>
                </a:solidFill>
                <a:latin typeface="微软雅黑" panose="020B0503020204020204" charset="-122"/>
                <a:ea typeface="微软雅黑" panose="020B0503020204020204" charset="-122"/>
              </a:rPr>
              <a:t>12</a:t>
            </a:r>
            <a:r>
              <a:rPr lang="zh-CN" altLang="en-US" dirty="0">
                <a:solidFill>
                  <a:schemeClr val="tx1"/>
                </a:solidFill>
                <a:latin typeface="微软雅黑" panose="020B0503020204020204" charset="-122"/>
                <a:ea typeface="微软雅黑" panose="020B0503020204020204" charset="-122"/>
              </a:rPr>
              <a:t>月</a:t>
            </a:r>
          </a:p>
        </p:txBody>
      </p:sp>
      <p:pic>
        <p:nvPicPr>
          <p:cNvPr id="3" name="图片 2"/>
          <p:cNvPicPr>
            <a:picLocks noChangeAspect="1"/>
          </p:cNvPicPr>
          <p:nvPr/>
        </p:nvPicPr>
        <p:blipFill>
          <a:blip r:embed="rId3" cstate="print"/>
          <a:stretch>
            <a:fillRect/>
          </a:stretch>
        </p:blipFill>
        <p:spPr>
          <a:xfrm>
            <a:off x="2525395" y="1281430"/>
            <a:ext cx="1341120" cy="134112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9" name="直接箭头连接符 438"/>
          <p:cNvCxnSpPr/>
          <p:nvPr/>
        </p:nvCxnSpPr>
        <p:spPr>
          <a:xfrm>
            <a:off x="6671854" y="1703694"/>
            <a:ext cx="0" cy="2426599"/>
          </a:xfrm>
          <a:prstGeom prst="straightConnector1">
            <a:avLst/>
          </a:prstGeom>
          <a:ln w="28575">
            <a:solidFill>
              <a:srgbClr val="FF0000"/>
            </a:solidFill>
            <a:headEnd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436" name="直接箭头连接符 435"/>
          <p:cNvCxnSpPr/>
          <p:nvPr/>
        </p:nvCxnSpPr>
        <p:spPr>
          <a:xfrm flipH="1" flipV="1">
            <a:off x="6531772" y="1703694"/>
            <a:ext cx="1" cy="22602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09" name="圆角矩形 43"/>
          <p:cNvSpPr/>
          <p:nvPr/>
        </p:nvSpPr>
        <p:spPr>
          <a:xfrm>
            <a:off x="9015023" y="4388093"/>
            <a:ext cx="936818" cy="228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300" b="1" dirty="0">
                <a:solidFill>
                  <a:schemeClr val="tx1"/>
                </a:solidFill>
                <a:latin typeface="微软雅黑" panose="020B0503020204020204" charset="-122"/>
                <a:ea typeface="微软雅黑" panose="020B0503020204020204" charset="-122"/>
              </a:rPr>
              <a:t>客户体验</a:t>
            </a:r>
            <a:endParaRPr lang="en-US" altLang="zh-CN" sz="1300" b="1" dirty="0">
              <a:solidFill>
                <a:schemeClr val="tx1"/>
              </a:solidFill>
              <a:latin typeface="微软雅黑" panose="020B0503020204020204" charset="-122"/>
              <a:ea typeface="微软雅黑" panose="020B0503020204020204" charset="-122"/>
            </a:endParaRPr>
          </a:p>
        </p:txBody>
      </p:sp>
      <p:sp>
        <p:nvSpPr>
          <p:cNvPr id="408" name="圆角矩形 43"/>
          <p:cNvSpPr/>
          <p:nvPr/>
        </p:nvSpPr>
        <p:spPr>
          <a:xfrm>
            <a:off x="7978973" y="4388093"/>
            <a:ext cx="936818" cy="228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300" b="1" dirty="0">
                <a:solidFill>
                  <a:schemeClr val="tx1"/>
                </a:solidFill>
                <a:latin typeface="微软雅黑" panose="020B0503020204020204" charset="-122"/>
                <a:ea typeface="微软雅黑" panose="020B0503020204020204" charset="-122"/>
              </a:rPr>
              <a:t>吸粉获客</a:t>
            </a:r>
            <a:endParaRPr lang="en-US" altLang="zh-CN" sz="1300" b="1" dirty="0">
              <a:solidFill>
                <a:schemeClr val="tx1"/>
              </a:solidFill>
              <a:latin typeface="微软雅黑" panose="020B0503020204020204" charset="-122"/>
              <a:ea typeface="微软雅黑" panose="020B0503020204020204" charset="-122"/>
            </a:endParaRPr>
          </a:p>
        </p:txBody>
      </p:sp>
      <p:sp>
        <p:nvSpPr>
          <p:cNvPr id="59" name="圆角矩形 58"/>
          <p:cNvSpPr/>
          <p:nvPr/>
        </p:nvSpPr>
        <p:spPr bwMode="auto">
          <a:xfrm>
            <a:off x="392147" y="4391883"/>
            <a:ext cx="7486651" cy="2185820"/>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1" compatLnSpc="1"/>
          <a:lstStyle/>
          <a:p>
            <a:pPr algn="ctr"/>
            <a:endParaRPr lang="en-US" altLang="zh-CN" sz="1500" dirty="0">
              <a:latin typeface="微软雅黑" panose="020B0503020204020204" charset="-122"/>
              <a:ea typeface="微软雅黑" panose="020B0503020204020204" charset="-122"/>
            </a:endParaRPr>
          </a:p>
        </p:txBody>
      </p:sp>
      <p:sp>
        <p:nvSpPr>
          <p:cNvPr id="3" name="圆角矩形 2"/>
          <p:cNvSpPr/>
          <p:nvPr/>
        </p:nvSpPr>
        <p:spPr>
          <a:xfrm>
            <a:off x="3647363" y="1060482"/>
            <a:ext cx="4804799" cy="529521"/>
          </a:xfrm>
          <a:prstGeom prst="roundRect">
            <a:avLst/>
          </a:prstGeom>
          <a:solidFill>
            <a:schemeClr val="bg1"/>
          </a:solidFill>
          <a:ln w="22225">
            <a:solidFill>
              <a:schemeClr val="tx1"/>
            </a:solidFill>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fontAlgn="base"/>
            <a:r>
              <a:rPr lang="zh-CN" altLang="en-US" sz="2800" b="1" dirty="0">
                <a:solidFill>
                  <a:schemeClr val="tx1"/>
                </a:solidFill>
                <a:latin typeface="微软雅黑" panose="020B0503020204020204" charset="-122"/>
                <a:ea typeface="微软雅黑" panose="020B0503020204020204" charset="-122"/>
              </a:rPr>
              <a:t>万镇通运营服务平台</a:t>
            </a:r>
          </a:p>
        </p:txBody>
      </p:sp>
      <p:sp>
        <p:nvSpPr>
          <p:cNvPr id="38" name="圆角矩形 37"/>
          <p:cNvSpPr/>
          <p:nvPr/>
        </p:nvSpPr>
        <p:spPr>
          <a:xfrm>
            <a:off x="1584960" y="2437381"/>
            <a:ext cx="1666596" cy="827957"/>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charset="-122"/>
                <a:ea typeface="微软雅黑" panose="020B0503020204020204" charset="-122"/>
              </a:rPr>
              <a:t>销售服务部</a:t>
            </a:r>
            <a:endParaRPr lang="en-US" altLang="zh-CN" b="1" dirty="0">
              <a:solidFill>
                <a:schemeClr val="tx1"/>
              </a:solidFill>
              <a:latin typeface="微软雅黑" panose="020B0503020204020204" charset="-122"/>
              <a:ea typeface="微软雅黑" panose="020B0503020204020204" charset="-122"/>
            </a:endParaRPr>
          </a:p>
          <a:p>
            <a:pPr algn="ctr"/>
            <a:r>
              <a:rPr lang="en-US" altLang="zh-CN" b="1" dirty="0">
                <a:solidFill>
                  <a:schemeClr val="tx1"/>
                </a:solidFill>
                <a:latin typeface="微软雅黑" panose="020B0503020204020204" charset="-122"/>
                <a:ea typeface="微软雅黑" panose="020B0503020204020204" charset="-122"/>
              </a:rPr>
              <a:t>/</a:t>
            </a:r>
            <a:r>
              <a:rPr lang="zh-CN" altLang="en-US" b="1" dirty="0">
                <a:solidFill>
                  <a:schemeClr val="tx1"/>
                </a:solidFill>
                <a:latin typeface="微软雅黑" panose="020B0503020204020204" charset="-122"/>
                <a:ea typeface="微软雅黑" panose="020B0503020204020204" charset="-122"/>
              </a:rPr>
              <a:t>分销商</a:t>
            </a:r>
            <a:endParaRPr lang="en-US" altLang="zh-CN" sz="800" dirty="0">
              <a:solidFill>
                <a:schemeClr val="tx1"/>
              </a:solidFill>
              <a:latin typeface="微软雅黑" panose="020B0503020204020204" charset="-122"/>
              <a:ea typeface="微软雅黑" panose="020B0503020204020204" charset="-122"/>
            </a:endParaRPr>
          </a:p>
          <a:p>
            <a:pPr algn="ctr"/>
            <a:r>
              <a:rPr lang="zh-CN" altLang="en-US" sz="1300" dirty="0">
                <a:solidFill>
                  <a:schemeClr val="tx1"/>
                </a:solidFill>
                <a:latin typeface="微软雅黑" panose="020B0503020204020204" charset="-122"/>
                <a:ea typeface="微软雅黑" panose="020B0503020204020204" charset="-122"/>
              </a:rPr>
              <a:t>（自营</a:t>
            </a:r>
            <a:r>
              <a:rPr lang="en-US" altLang="zh-CN" sz="1300" dirty="0">
                <a:solidFill>
                  <a:schemeClr val="tx1"/>
                </a:solidFill>
                <a:latin typeface="微软雅黑" panose="020B0503020204020204" charset="-122"/>
                <a:ea typeface="微软雅黑" panose="020B0503020204020204" charset="-122"/>
              </a:rPr>
              <a:t>+</a:t>
            </a:r>
            <a:r>
              <a:rPr lang="zh-CN" altLang="en-US" sz="1300" dirty="0">
                <a:solidFill>
                  <a:schemeClr val="tx1"/>
                </a:solidFill>
                <a:latin typeface="微软雅黑" panose="020B0503020204020204" charset="-122"/>
                <a:ea typeface="微软雅黑" panose="020B0503020204020204" charset="-122"/>
              </a:rPr>
              <a:t>分销）</a:t>
            </a:r>
          </a:p>
        </p:txBody>
      </p:sp>
      <p:sp>
        <p:nvSpPr>
          <p:cNvPr id="40" name="圆角矩形 39"/>
          <p:cNvSpPr/>
          <p:nvPr/>
        </p:nvSpPr>
        <p:spPr>
          <a:xfrm>
            <a:off x="4367737" y="2130046"/>
            <a:ext cx="3365407" cy="1666672"/>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solidFill>
                  <a:schemeClr val="tx1"/>
                </a:solidFill>
                <a:latin typeface="微软雅黑" panose="020B0503020204020204" charset="-122"/>
                <a:ea typeface="微软雅黑" panose="020B0503020204020204" charset="-122"/>
              </a:rPr>
              <a:t>仓储物流部 </a:t>
            </a:r>
            <a:r>
              <a:rPr lang="en-US" altLang="zh-CN" b="1" dirty="0">
                <a:solidFill>
                  <a:schemeClr val="tx1"/>
                </a:solidFill>
                <a:latin typeface="微软雅黑" panose="020B0503020204020204" charset="-122"/>
                <a:ea typeface="微软雅黑" panose="020B0503020204020204" charset="-122"/>
              </a:rPr>
              <a:t>/ </a:t>
            </a:r>
            <a:r>
              <a:rPr lang="zh-CN" altLang="en-US" b="1" dirty="0">
                <a:solidFill>
                  <a:schemeClr val="tx1"/>
                </a:solidFill>
                <a:latin typeface="微软雅黑" panose="020B0503020204020204" charset="-122"/>
                <a:ea typeface="微软雅黑" panose="020B0503020204020204" charset="-122"/>
              </a:rPr>
              <a:t>服务商</a:t>
            </a:r>
            <a:endParaRPr lang="en-US" altLang="zh-CN" b="1" dirty="0">
              <a:solidFill>
                <a:schemeClr val="tx1"/>
              </a:solidFill>
              <a:latin typeface="微软雅黑" panose="020B0503020204020204" charset="-122"/>
              <a:ea typeface="微软雅黑" panose="020B0503020204020204" charset="-122"/>
            </a:endParaRPr>
          </a:p>
          <a:p>
            <a:pPr algn="ctr"/>
            <a:endParaRPr lang="zh-CN" altLang="en-US" sz="1400" dirty="0">
              <a:solidFill>
                <a:schemeClr val="tx1"/>
              </a:solidFill>
              <a:latin typeface="微软雅黑" panose="020B0503020204020204" charset="-122"/>
              <a:ea typeface="微软雅黑" panose="020B0503020204020204" charset="-122"/>
            </a:endParaRPr>
          </a:p>
        </p:txBody>
      </p:sp>
      <p:sp>
        <p:nvSpPr>
          <p:cNvPr id="42" name="圆角矩形 41"/>
          <p:cNvSpPr/>
          <p:nvPr/>
        </p:nvSpPr>
        <p:spPr>
          <a:xfrm>
            <a:off x="555195" y="4572179"/>
            <a:ext cx="726414" cy="15297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自营门店</a:t>
            </a:r>
          </a:p>
        </p:txBody>
      </p:sp>
      <p:sp>
        <p:nvSpPr>
          <p:cNvPr id="46" name="圆角矩形 45"/>
          <p:cNvSpPr/>
          <p:nvPr/>
        </p:nvSpPr>
        <p:spPr>
          <a:xfrm>
            <a:off x="4468804" y="2907339"/>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仓储</a:t>
            </a:r>
          </a:p>
        </p:txBody>
      </p:sp>
      <p:sp>
        <p:nvSpPr>
          <p:cNvPr id="47" name="圆角矩形 46"/>
          <p:cNvSpPr/>
          <p:nvPr/>
        </p:nvSpPr>
        <p:spPr>
          <a:xfrm>
            <a:off x="4481488" y="3333067"/>
            <a:ext cx="922418" cy="3402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物流</a:t>
            </a:r>
          </a:p>
        </p:txBody>
      </p:sp>
      <p:cxnSp>
        <p:nvCxnSpPr>
          <p:cNvPr id="23" name="直接箭头连接符 22"/>
          <p:cNvCxnSpPr>
            <a:endCxn id="42" idx="0"/>
          </p:cNvCxnSpPr>
          <p:nvPr/>
        </p:nvCxnSpPr>
        <p:spPr>
          <a:xfrm flipH="1">
            <a:off x="908685" y="3290570"/>
            <a:ext cx="679450" cy="1281430"/>
          </a:xfrm>
          <a:prstGeom prst="straightConnector1">
            <a:avLst/>
          </a:prstGeom>
          <a:ln w="1905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5" name="肘形连接符 24"/>
          <p:cNvCxnSpPr>
            <a:endCxn id="38" idx="0"/>
          </p:cNvCxnSpPr>
          <p:nvPr/>
        </p:nvCxnSpPr>
        <p:spPr>
          <a:xfrm rot="10800000" flipV="1">
            <a:off x="2409368" y="1232783"/>
            <a:ext cx="1571512" cy="1204598"/>
          </a:xfrm>
          <a:prstGeom prst="bentConnector2">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32428" y="922894"/>
            <a:ext cx="63299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182"/>
          <p:cNvSpPr txBox="1"/>
          <p:nvPr/>
        </p:nvSpPr>
        <p:spPr>
          <a:xfrm>
            <a:off x="625413" y="805761"/>
            <a:ext cx="815391" cy="321945"/>
          </a:xfrm>
          <a:prstGeom prst="rect">
            <a:avLst/>
          </a:prstGeom>
          <a:noFill/>
        </p:spPr>
        <p:txBody>
          <a:bodyPr wrap="square" rtlCol="0">
            <a:spAutoFit/>
          </a:bodyPr>
          <a:lstStyle/>
          <a:p>
            <a:r>
              <a:rPr lang="zh-CN" altLang="en-US" sz="15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资金流</a:t>
            </a:r>
          </a:p>
        </p:txBody>
      </p:sp>
      <p:cxnSp>
        <p:nvCxnSpPr>
          <p:cNvPr id="81" name="直接箭头连接符 80"/>
          <p:cNvCxnSpPr/>
          <p:nvPr/>
        </p:nvCxnSpPr>
        <p:spPr>
          <a:xfrm>
            <a:off x="32588" y="1747124"/>
            <a:ext cx="632991"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0" name="TextBox 182"/>
          <p:cNvSpPr txBox="1"/>
          <p:nvPr/>
        </p:nvSpPr>
        <p:spPr>
          <a:xfrm>
            <a:off x="713839" y="1581832"/>
            <a:ext cx="596900" cy="321945"/>
          </a:xfrm>
          <a:prstGeom prst="rect">
            <a:avLst/>
          </a:prstGeom>
          <a:noFill/>
        </p:spPr>
        <p:txBody>
          <a:bodyPr wrap="square" rtlCol="0">
            <a:spAutoFit/>
          </a:bodyPr>
          <a:lstStyle/>
          <a:p>
            <a:r>
              <a:rPr lang="zh-CN" altLang="en-US" sz="15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物流</a:t>
            </a:r>
          </a:p>
        </p:txBody>
      </p:sp>
      <p:cxnSp>
        <p:nvCxnSpPr>
          <p:cNvPr id="88" name="直接箭头连接符 87"/>
          <p:cNvCxnSpPr/>
          <p:nvPr/>
        </p:nvCxnSpPr>
        <p:spPr>
          <a:xfrm>
            <a:off x="5166184" y="1635760"/>
            <a:ext cx="0" cy="497757"/>
          </a:xfrm>
          <a:prstGeom prst="straightConnector1">
            <a:avLst/>
          </a:prstGeom>
          <a:ln w="19050">
            <a:solidFill>
              <a:srgbClr val="FF0000"/>
            </a:solidFill>
            <a:headEnd w="lg" len="lg"/>
            <a:tailEnd type="triangle" w="lg" len="lg"/>
          </a:ln>
        </p:spPr>
        <p:style>
          <a:lnRef idx="1">
            <a:schemeClr val="accent2"/>
          </a:lnRef>
          <a:fillRef idx="0">
            <a:schemeClr val="accent2"/>
          </a:fillRef>
          <a:effectRef idx="0">
            <a:schemeClr val="accent2"/>
          </a:effectRef>
          <a:fontRef idx="minor">
            <a:schemeClr val="tx1"/>
          </a:fontRef>
        </p:style>
      </p:cxnSp>
      <p:sp>
        <p:nvSpPr>
          <p:cNvPr id="102" name="TextBox 182"/>
          <p:cNvSpPr txBox="1"/>
          <p:nvPr/>
        </p:nvSpPr>
        <p:spPr>
          <a:xfrm>
            <a:off x="1713350" y="1207465"/>
            <a:ext cx="830423" cy="783590"/>
          </a:xfrm>
          <a:prstGeom prst="rect">
            <a:avLst/>
          </a:prstGeom>
          <a:noFill/>
        </p:spPr>
        <p:txBody>
          <a:bodyPr wrap="square" rtlCol="0">
            <a:spAutoFit/>
          </a:bodyPr>
          <a:lstStyle/>
          <a:p>
            <a:r>
              <a:rPr lang="zh-CN" altLang="en-US" sz="1500" b="1" dirty="0">
                <a:solidFill>
                  <a:srgbClr val="FF0000"/>
                </a:solidFill>
                <a:latin typeface="微软雅黑" panose="020B0503020204020204" charset="-122"/>
                <a:ea typeface="微软雅黑" panose="020B0503020204020204" charset="-122"/>
              </a:rPr>
              <a:t>业务</a:t>
            </a:r>
            <a:endParaRPr lang="en-US" altLang="zh-CN" sz="1500" b="1" dirty="0">
              <a:solidFill>
                <a:srgbClr val="FF0000"/>
              </a:solidFill>
              <a:latin typeface="微软雅黑" panose="020B0503020204020204" charset="-122"/>
              <a:ea typeface="微软雅黑" panose="020B0503020204020204" charset="-122"/>
            </a:endParaRPr>
          </a:p>
          <a:p>
            <a:r>
              <a:rPr lang="en-US" altLang="zh-CN" sz="1500" b="1" dirty="0">
                <a:solidFill>
                  <a:srgbClr val="00B050"/>
                </a:solidFill>
                <a:latin typeface="微软雅黑" panose="020B0503020204020204" charset="-122"/>
                <a:ea typeface="微软雅黑" panose="020B0503020204020204" charset="-122"/>
              </a:rPr>
              <a:t>B2B</a:t>
            </a:r>
          </a:p>
          <a:p>
            <a:r>
              <a:rPr lang="en-US" altLang="zh-CN" sz="1500" b="1" dirty="0">
                <a:solidFill>
                  <a:srgbClr val="00B050"/>
                </a:solidFill>
                <a:latin typeface="微软雅黑" panose="020B0503020204020204" charset="-122"/>
                <a:ea typeface="微软雅黑" panose="020B0503020204020204" charset="-122"/>
              </a:rPr>
              <a:t>B2C</a:t>
            </a:r>
          </a:p>
        </p:txBody>
      </p:sp>
      <p:sp>
        <p:nvSpPr>
          <p:cNvPr id="104" name="TextBox 182"/>
          <p:cNvSpPr txBox="1"/>
          <p:nvPr/>
        </p:nvSpPr>
        <p:spPr>
          <a:xfrm>
            <a:off x="5207061" y="1766099"/>
            <a:ext cx="495117" cy="275590"/>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物流</a:t>
            </a:r>
            <a:endParaRPr lang="en-US" altLang="zh-CN" sz="1200" b="1" dirty="0">
              <a:latin typeface="微软雅黑" panose="020B0503020204020204" charset="-122"/>
              <a:ea typeface="微软雅黑" panose="020B0503020204020204" charset="-122"/>
            </a:endParaRPr>
          </a:p>
        </p:txBody>
      </p:sp>
      <p:sp>
        <p:nvSpPr>
          <p:cNvPr id="49" name="圆角矩形 41"/>
          <p:cNvSpPr/>
          <p:nvPr/>
        </p:nvSpPr>
        <p:spPr>
          <a:xfrm>
            <a:off x="1426733" y="4572178"/>
            <a:ext cx="796560" cy="15399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零售商</a:t>
            </a:r>
            <a:endParaRPr lang="en-US" altLang="zh-CN" sz="1400" b="1" dirty="0">
              <a:solidFill>
                <a:schemeClr val="tx1"/>
              </a:solidFill>
              <a:latin typeface="微软雅黑" panose="020B0503020204020204" charset="-122"/>
              <a:ea typeface="微软雅黑" panose="020B0503020204020204" charset="-122"/>
            </a:endParaRPr>
          </a:p>
        </p:txBody>
      </p:sp>
      <p:sp>
        <p:nvSpPr>
          <p:cNvPr id="50" name="圆角矩形 41"/>
          <p:cNvSpPr/>
          <p:nvPr/>
        </p:nvSpPr>
        <p:spPr>
          <a:xfrm>
            <a:off x="2368188" y="4572178"/>
            <a:ext cx="810978" cy="15297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合伙人</a:t>
            </a:r>
            <a:endParaRPr lang="en-US" altLang="zh-CN" sz="1400" b="1" dirty="0">
              <a:solidFill>
                <a:schemeClr val="tx1"/>
              </a:solidFill>
              <a:latin typeface="微软雅黑" panose="020B0503020204020204" charset="-122"/>
              <a:ea typeface="微软雅黑" panose="020B0503020204020204" charset="-122"/>
            </a:endParaRPr>
          </a:p>
        </p:txBody>
      </p:sp>
      <p:sp>
        <p:nvSpPr>
          <p:cNvPr id="56" name="圆角矩形 41"/>
          <p:cNvSpPr/>
          <p:nvPr/>
        </p:nvSpPr>
        <p:spPr>
          <a:xfrm>
            <a:off x="3328752" y="4572179"/>
            <a:ext cx="805850" cy="15297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超级合伙人</a:t>
            </a:r>
            <a:endParaRPr lang="en-US" altLang="zh-CN" sz="1400" b="1" dirty="0">
              <a:solidFill>
                <a:schemeClr val="tx1"/>
              </a:solidFill>
              <a:latin typeface="微软雅黑" panose="020B0503020204020204" charset="-122"/>
              <a:ea typeface="微软雅黑" panose="020B0503020204020204" charset="-122"/>
            </a:endParaRPr>
          </a:p>
        </p:txBody>
      </p:sp>
      <p:sp>
        <p:nvSpPr>
          <p:cNvPr id="61" name="TextBox 182"/>
          <p:cNvSpPr txBox="1"/>
          <p:nvPr/>
        </p:nvSpPr>
        <p:spPr>
          <a:xfrm>
            <a:off x="3065787" y="922385"/>
            <a:ext cx="846978" cy="275590"/>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资金流</a:t>
            </a:r>
            <a:endParaRPr lang="en-US" altLang="zh-CN" sz="1200" b="1" dirty="0">
              <a:latin typeface="微软雅黑" panose="020B0503020204020204" charset="-122"/>
              <a:ea typeface="微软雅黑" panose="020B0503020204020204" charset="-122"/>
            </a:endParaRPr>
          </a:p>
        </p:txBody>
      </p:sp>
      <p:sp>
        <p:nvSpPr>
          <p:cNvPr id="62" name="TextBox 182"/>
          <p:cNvSpPr txBox="1"/>
          <p:nvPr/>
        </p:nvSpPr>
        <p:spPr>
          <a:xfrm>
            <a:off x="2592750" y="1937418"/>
            <a:ext cx="361371" cy="460375"/>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物流</a:t>
            </a:r>
            <a:endParaRPr lang="en-US" altLang="zh-CN" sz="1200" b="1" dirty="0">
              <a:latin typeface="微软雅黑" panose="020B0503020204020204" charset="-122"/>
              <a:ea typeface="微软雅黑" panose="020B0503020204020204" charset="-122"/>
            </a:endParaRPr>
          </a:p>
        </p:txBody>
      </p:sp>
      <p:cxnSp>
        <p:nvCxnSpPr>
          <p:cNvPr id="64" name="肘形连接符 24"/>
          <p:cNvCxnSpPr/>
          <p:nvPr/>
        </p:nvCxnSpPr>
        <p:spPr>
          <a:xfrm rot="5400000" flipH="1" flipV="1">
            <a:off x="2783115" y="1220759"/>
            <a:ext cx="955289" cy="1438566"/>
          </a:xfrm>
          <a:prstGeom prst="bentConnector2">
            <a:avLst/>
          </a:prstGeom>
          <a:ln w="1905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endCxn id="49" idx="0"/>
          </p:cNvCxnSpPr>
          <p:nvPr/>
        </p:nvCxnSpPr>
        <p:spPr>
          <a:xfrm flipH="1">
            <a:off x="1815488" y="3265338"/>
            <a:ext cx="170182" cy="1306840"/>
          </a:xfrm>
          <a:prstGeom prst="straightConnector1">
            <a:avLst/>
          </a:prstGeom>
          <a:ln w="1905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endCxn id="50" idx="0"/>
          </p:cNvCxnSpPr>
          <p:nvPr/>
        </p:nvCxnSpPr>
        <p:spPr>
          <a:xfrm>
            <a:off x="2482481" y="3265338"/>
            <a:ext cx="281671" cy="1306840"/>
          </a:xfrm>
          <a:prstGeom prst="straightConnector1">
            <a:avLst/>
          </a:prstGeom>
          <a:ln w="1905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endCxn id="56" idx="0"/>
          </p:cNvCxnSpPr>
          <p:nvPr/>
        </p:nvCxnSpPr>
        <p:spPr>
          <a:xfrm>
            <a:off x="2885762" y="3265338"/>
            <a:ext cx="836390" cy="1306841"/>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1" name="圆角矩形 47"/>
          <p:cNvSpPr/>
          <p:nvPr/>
        </p:nvSpPr>
        <p:spPr>
          <a:xfrm>
            <a:off x="3470721" y="5189383"/>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智能</a:t>
            </a:r>
            <a:r>
              <a:rPr lang="en-US" altLang="zh-CN" sz="1100" dirty="0">
                <a:solidFill>
                  <a:schemeClr val="tx1"/>
                </a:solidFill>
                <a:latin typeface="微软雅黑" panose="020B0503020204020204" charset="-122"/>
                <a:ea typeface="微软雅黑" panose="020B0503020204020204" charset="-122"/>
              </a:rPr>
              <a:t>POS</a:t>
            </a:r>
            <a:endParaRPr lang="zh-CN" altLang="en-US" sz="1100" dirty="0">
              <a:solidFill>
                <a:schemeClr val="tx1"/>
              </a:solidFill>
              <a:latin typeface="微软雅黑" panose="020B0503020204020204" charset="-122"/>
              <a:ea typeface="微软雅黑" panose="020B0503020204020204" charset="-122"/>
            </a:endParaRPr>
          </a:p>
        </p:txBody>
      </p:sp>
      <p:sp>
        <p:nvSpPr>
          <p:cNvPr id="162" name="圆角矩形 47"/>
          <p:cNvSpPr/>
          <p:nvPr/>
        </p:nvSpPr>
        <p:spPr>
          <a:xfrm>
            <a:off x="3483656" y="5647621"/>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落地分账</a:t>
            </a:r>
          </a:p>
        </p:txBody>
      </p:sp>
      <p:cxnSp>
        <p:nvCxnSpPr>
          <p:cNvPr id="195" name="连接符: 肘形 194"/>
          <p:cNvCxnSpPr/>
          <p:nvPr/>
        </p:nvCxnSpPr>
        <p:spPr>
          <a:xfrm rot="5400000" flipH="1" flipV="1">
            <a:off x="2193369" y="5705156"/>
            <a:ext cx="10184" cy="887704"/>
          </a:xfrm>
          <a:prstGeom prst="bentConnector3">
            <a:avLst>
              <a:gd name="adj1" fmla="val -3082718"/>
            </a:avLst>
          </a:prstGeom>
          <a:ln w="19050">
            <a:solidFill>
              <a:schemeClr val="bg1">
                <a:lumMod val="50000"/>
              </a:schemeClr>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4" name="TextBox 182"/>
          <p:cNvSpPr txBox="1"/>
          <p:nvPr/>
        </p:nvSpPr>
        <p:spPr>
          <a:xfrm>
            <a:off x="1800723" y="6186455"/>
            <a:ext cx="803491" cy="275590"/>
          </a:xfrm>
          <a:prstGeom prst="rect">
            <a:avLst/>
          </a:prstGeom>
          <a:noFill/>
        </p:spPr>
        <p:txBody>
          <a:bodyPr wrap="square" rtlCol="0">
            <a:spAutoFit/>
          </a:bodyPr>
          <a:lstStyle/>
          <a:p>
            <a:r>
              <a:rPr lang="zh-CN" altLang="en-US" sz="1200" dirty="0">
                <a:solidFill>
                  <a:schemeClr val="accent5"/>
                </a:solidFill>
                <a:latin typeface="微软雅黑" panose="020B0503020204020204" charset="-122"/>
                <a:ea typeface="微软雅黑" panose="020B0503020204020204" charset="-122"/>
              </a:rPr>
              <a:t>申请升级</a:t>
            </a:r>
            <a:endParaRPr lang="en-US" altLang="zh-CN" sz="1200" dirty="0">
              <a:solidFill>
                <a:schemeClr val="accent5"/>
              </a:solidFill>
              <a:latin typeface="微软雅黑" panose="020B0503020204020204" charset="-122"/>
              <a:ea typeface="微软雅黑" panose="020B0503020204020204" charset="-122"/>
            </a:endParaRPr>
          </a:p>
        </p:txBody>
      </p:sp>
      <p:cxnSp>
        <p:nvCxnSpPr>
          <p:cNvPr id="239" name="肘形连接符 62"/>
          <p:cNvCxnSpPr>
            <a:stCxn id="3" idx="3"/>
            <a:endCxn id="382" idx="0"/>
          </p:cNvCxnSpPr>
          <p:nvPr/>
        </p:nvCxnSpPr>
        <p:spPr>
          <a:xfrm>
            <a:off x="8452485" y="1325245"/>
            <a:ext cx="1541145" cy="802005"/>
          </a:xfrm>
          <a:prstGeom prst="bentConnector2">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1" name="直接箭头连接符 280"/>
          <p:cNvCxnSpPr/>
          <p:nvPr/>
        </p:nvCxnSpPr>
        <p:spPr>
          <a:xfrm flipV="1">
            <a:off x="32428" y="1324799"/>
            <a:ext cx="632990" cy="6467"/>
          </a:xfrm>
          <a:prstGeom prst="straightConnector1">
            <a:avLst/>
          </a:prstGeom>
          <a:ln w="19050">
            <a:solidFill>
              <a:srgbClr val="00B050"/>
            </a:solidFill>
            <a:headEnd w="lg" len="lg"/>
            <a:tailEnd type="triangle" w="lg" len="lg"/>
          </a:ln>
        </p:spPr>
        <p:style>
          <a:lnRef idx="1">
            <a:schemeClr val="accent2"/>
          </a:lnRef>
          <a:fillRef idx="0">
            <a:schemeClr val="accent2"/>
          </a:fillRef>
          <a:effectRef idx="0">
            <a:schemeClr val="accent2"/>
          </a:effectRef>
          <a:fontRef idx="minor">
            <a:schemeClr val="tx1"/>
          </a:fontRef>
        </p:style>
      </p:cxnSp>
      <p:sp>
        <p:nvSpPr>
          <p:cNvPr id="286" name="TextBox 182"/>
          <p:cNvSpPr txBox="1"/>
          <p:nvPr/>
        </p:nvSpPr>
        <p:spPr>
          <a:xfrm>
            <a:off x="713765" y="1175974"/>
            <a:ext cx="596900" cy="321945"/>
          </a:xfrm>
          <a:prstGeom prst="rect">
            <a:avLst/>
          </a:prstGeom>
          <a:noFill/>
        </p:spPr>
        <p:txBody>
          <a:bodyPr wrap="square" rtlCol="0">
            <a:spAutoFit/>
          </a:bodyPr>
          <a:lstStyle/>
          <a:p>
            <a:r>
              <a:rPr lang="zh-CN" altLang="en-US" sz="15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赋能</a:t>
            </a:r>
          </a:p>
        </p:txBody>
      </p:sp>
      <p:sp>
        <p:nvSpPr>
          <p:cNvPr id="319" name="圆角矩形 47"/>
          <p:cNvSpPr/>
          <p:nvPr/>
        </p:nvSpPr>
        <p:spPr>
          <a:xfrm>
            <a:off x="2547502" y="5095032"/>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延付</a:t>
            </a:r>
          </a:p>
        </p:txBody>
      </p:sp>
      <p:sp>
        <p:nvSpPr>
          <p:cNvPr id="320" name="圆角矩形 47"/>
          <p:cNvSpPr/>
          <p:nvPr/>
        </p:nvSpPr>
        <p:spPr>
          <a:xfrm>
            <a:off x="2560437" y="5553270"/>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结算</a:t>
            </a:r>
          </a:p>
        </p:txBody>
      </p:sp>
      <p:cxnSp>
        <p:nvCxnSpPr>
          <p:cNvPr id="322" name="直接箭头连接符 321"/>
          <p:cNvCxnSpPr/>
          <p:nvPr/>
        </p:nvCxnSpPr>
        <p:spPr>
          <a:xfrm flipV="1">
            <a:off x="1128996" y="3369342"/>
            <a:ext cx="584296" cy="1202621"/>
          </a:xfrm>
          <a:prstGeom prst="straightConnector1">
            <a:avLst/>
          </a:prstGeom>
          <a:ln w="190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6" name="直接箭头连接符 325"/>
          <p:cNvCxnSpPr/>
          <p:nvPr/>
        </p:nvCxnSpPr>
        <p:spPr>
          <a:xfrm flipV="1">
            <a:off x="2068819" y="3322761"/>
            <a:ext cx="153996" cy="1272560"/>
          </a:xfrm>
          <a:prstGeom prst="straightConnector1">
            <a:avLst/>
          </a:prstGeom>
          <a:ln w="190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9" name="直接箭头连接符 328"/>
          <p:cNvCxnSpPr/>
          <p:nvPr/>
        </p:nvCxnSpPr>
        <p:spPr>
          <a:xfrm flipH="1" flipV="1">
            <a:off x="2660546" y="3312577"/>
            <a:ext cx="331172" cy="1282744"/>
          </a:xfrm>
          <a:prstGeom prst="straightConnector1">
            <a:avLst/>
          </a:prstGeom>
          <a:ln w="190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2" name="直接箭头连接符 331"/>
          <p:cNvCxnSpPr/>
          <p:nvPr/>
        </p:nvCxnSpPr>
        <p:spPr>
          <a:xfrm flipH="1" flipV="1">
            <a:off x="3048418" y="3321375"/>
            <a:ext cx="813532" cy="1250802"/>
          </a:xfrm>
          <a:prstGeom prst="straightConnector1">
            <a:avLst/>
          </a:prstGeom>
          <a:ln w="190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7" name="连接符: 肘形 336"/>
          <p:cNvCxnSpPr/>
          <p:nvPr/>
        </p:nvCxnSpPr>
        <p:spPr>
          <a:xfrm rot="5400000" flipH="1" flipV="1">
            <a:off x="3299872" y="5719183"/>
            <a:ext cx="10184" cy="887704"/>
          </a:xfrm>
          <a:prstGeom prst="bentConnector3">
            <a:avLst>
              <a:gd name="adj1" fmla="val -2972712"/>
            </a:avLst>
          </a:prstGeom>
          <a:ln w="19050">
            <a:solidFill>
              <a:schemeClr val="bg1">
                <a:lumMod val="50000"/>
              </a:schemeClr>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45" name="圆角矩形 43"/>
          <p:cNvSpPr/>
          <p:nvPr/>
        </p:nvSpPr>
        <p:spPr>
          <a:xfrm>
            <a:off x="5507969" y="2551142"/>
            <a:ext cx="2127447" cy="11991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300" b="1" dirty="0">
                <a:solidFill>
                  <a:schemeClr val="tx1"/>
                </a:solidFill>
                <a:latin typeface="微软雅黑" panose="020B0503020204020204" charset="-122"/>
                <a:ea typeface="微软雅黑" panose="020B0503020204020204" charset="-122"/>
              </a:rPr>
              <a:t>增值服务</a:t>
            </a:r>
          </a:p>
        </p:txBody>
      </p:sp>
      <p:sp>
        <p:nvSpPr>
          <p:cNvPr id="338" name="TextBox 182"/>
          <p:cNvSpPr txBox="1"/>
          <p:nvPr/>
        </p:nvSpPr>
        <p:spPr>
          <a:xfrm>
            <a:off x="2907226" y="6200482"/>
            <a:ext cx="803491" cy="275590"/>
          </a:xfrm>
          <a:prstGeom prst="rect">
            <a:avLst/>
          </a:prstGeom>
          <a:noFill/>
        </p:spPr>
        <p:txBody>
          <a:bodyPr wrap="square" rtlCol="0">
            <a:spAutoFit/>
          </a:bodyPr>
          <a:lstStyle/>
          <a:p>
            <a:r>
              <a:rPr lang="zh-CN" altLang="en-US" sz="1200" dirty="0">
                <a:solidFill>
                  <a:schemeClr val="accent5"/>
                </a:solidFill>
                <a:latin typeface="微软雅黑" panose="020B0503020204020204" charset="-122"/>
                <a:ea typeface="微软雅黑" panose="020B0503020204020204" charset="-122"/>
              </a:rPr>
              <a:t>申请升级</a:t>
            </a:r>
            <a:endParaRPr lang="en-US" altLang="zh-CN" sz="1200" dirty="0">
              <a:solidFill>
                <a:schemeClr val="accent5"/>
              </a:solidFill>
              <a:latin typeface="微软雅黑" panose="020B0503020204020204" charset="-122"/>
              <a:ea typeface="微软雅黑" panose="020B0503020204020204" charset="-122"/>
            </a:endParaRPr>
          </a:p>
        </p:txBody>
      </p:sp>
      <p:sp>
        <p:nvSpPr>
          <p:cNvPr id="48" name="圆角矩形 47"/>
          <p:cNvSpPr/>
          <p:nvPr/>
        </p:nvSpPr>
        <p:spPr>
          <a:xfrm>
            <a:off x="5625448" y="2923473"/>
            <a:ext cx="877368"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扩展渠道</a:t>
            </a:r>
          </a:p>
        </p:txBody>
      </p:sp>
      <p:sp>
        <p:nvSpPr>
          <p:cNvPr id="51" name="圆角矩形 50"/>
          <p:cNvSpPr/>
          <p:nvPr/>
        </p:nvSpPr>
        <p:spPr>
          <a:xfrm>
            <a:off x="5621413" y="3335930"/>
            <a:ext cx="881582" cy="3402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tx1"/>
                </a:solidFill>
                <a:latin typeface="微软雅黑" panose="020B0503020204020204" charset="-122"/>
                <a:ea typeface="微软雅黑" panose="020B0503020204020204" charset="-122"/>
              </a:rPr>
              <a:t>CRM</a:t>
            </a:r>
            <a:endParaRPr lang="zh-CN" altLang="en-US" sz="900" b="1" dirty="0">
              <a:solidFill>
                <a:schemeClr val="tx1"/>
              </a:solidFill>
              <a:latin typeface="微软雅黑" panose="020B0503020204020204" charset="-122"/>
              <a:ea typeface="微软雅黑" panose="020B0503020204020204" charset="-122"/>
            </a:endParaRPr>
          </a:p>
        </p:txBody>
      </p:sp>
      <p:sp>
        <p:nvSpPr>
          <p:cNvPr id="139" name="圆角矩形 46"/>
          <p:cNvSpPr/>
          <p:nvPr/>
        </p:nvSpPr>
        <p:spPr>
          <a:xfrm>
            <a:off x="6595814" y="2923744"/>
            <a:ext cx="892285" cy="3575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社会团体</a:t>
            </a:r>
            <a:endParaRPr lang="en-US" altLang="zh-CN" sz="1100" b="1" dirty="0">
              <a:solidFill>
                <a:schemeClr val="tx1"/>
              </a:solidFill>
              <a:latin typeface="微软雅黑" panose="020B0503020204020204" charset="-122"/>
              <a:ea typeface="微软雅黑" panose="020B0503020204020204" charset="-122"/>
            </a:endParaRPr>
          </a:p>
        </p:txBody>
      </p:sp>
      <p:sp>
        <p:nvSpPr>
          <p:cNvPr id="342" name="圆角矩形 46"/>
          <p:cNvSpPr/>
          <p:nvPr/>
        </p:nvSpPr>
        <p:spPr>
          <a:xfrm>
            <a:off x="6611765" y="3331864"/>
            <a:ext cx="892285" cy="3575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企业个人</a:t>
            </a:r>
            <a:endParaRPr lang="en-US" altLang="zh-CN" sz="1100" b="1" dirty="0">
              <a:solidFill>
                <a:schemeClr val="tx1"/>
              </a:solidFill>
              <a:latin typeface="微软雅黑" panose="020B0503020204020204" charset="-122"/>
              <a:ea typeface="微软雅黑" panose="020B0503020204020204" charset="-122"/>
            </a:endParaRPr>
          </a:p>
        </p:txBody>
      </p:sp>
      <p:sp>
        <p:nvSpPr>
          <p:cNvPr id="369" name="圆角矩形 47"/>
          <p:cNvSpPr/>
          <p:nvPr/>
        </p:nvSpPr>
        <p:spPr>
          <a:xfrm>
            <a:off x="1670830" y="5079823"/>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分销</a:t>
            </a:r>
          </a:p>
        </p:txBody>
      </p:sp>
      <p:sp>
        <p:nvSpPr>
          <p:cNvPr id="370" name="圆角矩形 47"/>
          <p:cNvSpPr/>
          <p:nvPr/>
        </p:nvSpPr>
        <p:spPr>
          <a:xfrm>
            <a:off x="1683765" y="5538061"/>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应收应付</a:t>
            </a:r>
          </a:p>
        </p:txBody>
      </p:sp>
      <p:cxnSp>
        <p:nvCxnSpPr>
          <p:cNvPr id="376" name="直接箭头连接符 375"/>
          <p:cNvCxnSpPr/>
          <p:nvPr/>
        </p:nvCxnSpPr>
        <p:spPr>
          <a:xfrm>
            <a:off x="4965369" y="1635760"/>
            <a:ext cx="0" cy="49775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379" name="TextBox 182"/>
          <p:cNvSpPr txBox="1"/>
          <p:nvPr/>
        </p:nvSpPr>
        <p:spPr>
          <a:xfrm>
            <a:off x="4347157" y="1766099"/>
            <a:ext cx="684728" cy="275590"/>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服务费</a:t>
            </a:r>
            <a:endParaRPr lang="en-US" altLang="zh-CN" sz="1200" b="1" dirty="0">
              <a:latin typeface="微软雅黑" panose="020B0503020204020204" charset="-122"/>
              <a:ea typeface="微软雅黑" panose="020B0503020204020204" charset="-122"/>
            </a:endParaRPr>
          </a:p>
        </p:txBody>
      </p:sp>
      <p:sp>
        <p:nvSpPr>
          <p:cNvPr id="380" name="TextBox 182"/>
          <p:cNvSpPr txBox="1"/>
          <p:nvPr/>
        </p:nvSpPr>
        <p:spPr>
          <a:xfrm>
            <a:off x="5922208" y="1766099"/>
            <a:ext cx="658365" cy="275590"/>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现金流</a:t>
            </a:r>
            <a:endParaRPr lang="en-US" altLang="zh-CN" sz="1200" b="1" dirty="0">
              <a:latin typeface="微软雅黑" panose="020B0503020204020204" charset="-122"/>
              <a:ea typeface="微软雅黑" panose="020B0503020204020204" charset="-122"/>
            </a:endParaRPr>
          </a:p>
        </p:txBody>
      </p:sp>
      <p:sp>
        <p:nvSpPr>
          <p:cNvPr id="382" name="圆角矩形 39"/>
          <p:cNvSpPr/>
          <p:nvPr/>
        </p:nvSpPr>
        <p:spPr>
          <a:xfrm>
            <a:off x="8380711" y="2127000"/>
            <a:ext cx="3226096" cy="1660465"/>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solidFill>
                  <a:schemeClr val="tx1"/>
                </a:solidFill>
                <a:latin typeface="微软雅黑" panose="020B0503020204020204" charset="-122"/>
                <a:ea typeface="微软雅黑" panose="020B0503020204020204" charset="-122"/>
              </a:rPr>
              <a:t>渠道服务部 </a:t>
            </a:r>
            <a:r>
              <a:rPr lang="en-US" altLang="zh-CN" b="1" dirty="0">
                <a:solidFill>
                  <a:schemeClr val="tx1"/>
                </a:solidFill>
                <a:latin typeface="微软雅黑" panose="020B0503020204020204" charset="-122"/>
                <a:ea typeface="微软雅黑" panose="020B0503020204020204" charset="-122"/>
              </a:rPr>
              <a:t>/ </a:t>
            </a:r>
            <a:r>
              <a:rPr lang="zh-CN" altLang="en-US" b="1" dirty="0">
                <a:solidFill>
                  <a:schemeClr val="tx1"/>
                </a:solidFill>
                <a:latin typeface="微软雅黑" panose="020B0503020204020204" charset="-122"/>
                <a:ea typeface="微软雅黑" panose="020B0503020204020204" charset="-122"/>
              </a:rPr>
              <a:t>渠道或终端</a:t>
            </a:r>
            <a:endParaRPr lang="en-US" altLang="zh-CN" b="1" dirty="0">
              <a:solidFill>
                <a:schemeClr val="tx1"/>
              </a:solidFill>
              <a:latin typeface="微软雅黑" panose="020B0503020204020204" charset="-122"/>
              <a:ea typeface="微软雅黑" panose="020B0503020204020204" charset="-122"/>
            </a:endParaRPr>
          </a:p>
          <a:p>
            <a:pPr algn="ctr"/>
            <a:endParaRPr lang="zh-CN" altLang="en-US" sz="1400" dirty="0">
              <a:solidFill>
                <a:schemeClr val="tx1"/>
              </a:solidFill>
              <a:latin typeface="微软雅黑" panose="020B0503020204020204" charset="-122"/>
              <a:ea typeface="微软雅黑" panose="020B0503020204020204" charset="-122"/>
            </a:endParaRPr>
          </a:p>
        </p:txBody>
      </p:sp>
      <p:sp>
        <p:nvSpPr>
          <p:cNvPr id="383" name="圆角矩形 45"/>
          <p:cNvSpPr/>
          <p:nvPr/>
        </p:nvSpPr>
        <p:spPr>
          <a:xfrm>
            <a:off x="8546770" y="2818967"/>
            <a:ext cx="960642" cy="4253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分销商</a:t>
            </a:r>
          </a:p>
        </p:txBody>
      </p:sp>
      <p:sp>
        <p:nvSpPr>
          <p:cNvPr id="384" name="圆角矩形 46"/>
          <p:cNvSpPr/>
          <p:nvPr/>
        </p:nvSpPr>
        <p:spPr>
          <a:xfrm>
            <a:off x="8559454" y="3296897"/>
            <a:ext cx="960642" cy="3916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零售商</a:t>
            </a:r>
          </a:p>
        </p:txBody>
      </p:sp>
      <p:sp>
        <p:nvSpPr>
          <p:cNvPr id="385" name="圆角矩形 43"/>
          <p:cNvSpPr/>
          <p:nvPr/>
        </p:nvSpPr>
        <p:spPr>
          <a:xfrm>
            <a:off x="9616183" y="2798699"/>
            <a:ext cx="1871491" cy="9176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1300" b="1" dirty="0">
              <a:solidFill>
                <a:schemeClr val="tx1"/>
              </a:solidFill>
              <a:latin typeface="微软雅黑" panose="020B0503020204020204" charset="-122"/>
              <a:ea typeface="微软雅黑" panose="020B0503020204020204" charset="-122"/>
            </a:endParaRPr>
          </a:p>
        </p:txBody>
      </p:sp>
      <p:sp>
        <p:nvSpPr>
          <p:cNvPr id="386" name="圆角矩形 47"/>
          <p:cNvSpPr/>
          <p:nvPr/>
        </p:nvSpPr>
        <p:spPr>
          <a:xfrm>
            <a:off x="9741526" y="2889591"/>
            <a:ext cx="676696"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返利</a:t>
            </a:r>
          </a:p>
        </p:txBody>
      </p:sp>
      <p:sp>
        <p:nvSpPr>
          <p:cNvPr id="387" name="圆角矩形 50"/>
          <p:cNvSpPr/>
          <p:nvPr/>
        </p:nvSpPr>
        <p:spPr>
          <a:xfrm>
            <a:off x="9729059" y="3302048"/>
            <a:ext cx="689341" cy="3402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chemeClr val="tx1"/>
                </a:solidFill>
                <a:latin typeface="微软雅黑" panose="020B0503020204020204" charset="-122"/>
                <a:ea typeface="微软雅黑" panose="020B0503020204020204" charset="-122"/>
              </a:rPr>
              <a:t>佣金</a:t>
            </a:r>
          </a:p>
        </p:txBody>
      </p:sp>
      <p:sp>
        <p:nvSpPr>
          <p:cNvPr id="388" name="圆角矩形 46"/>
          <p:cNvSpPr/>
          <p:nvPr/>
        </p:nvSpPr>
        <p:spPr>
          <a:xfrm>
            <a:off x="10511220" y="2889862"/>
            <a:ext cx="892285" cy="3575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VIP</a:t>
            </a:r>
            <a:r>
              <a:rPr lang="zh-CN" altLang="en-US" sz="1100" b="1" dirty="0">
                <a:solidFill>
                  <a:schemeClr val="tx1"/>
                </a:solidFill>
                <a:latin typeface="微软雅黑" panose="020B0503020204020204" charset="-122"/>
                <a:ea typeface="微软雅黑" panose="020B0503020204020204" charset="-122"/>
              </a:rPr>
              <a:t>分红</a:t>
            </a:r>
            <a:endParaRPr lang="en-US" altLang="zh-CN" sz="1100" b="1" dirty="0">
              <a:solidFill>
                <a:schemeClr val="tx1"/>
              </a:solidFill>
              <a:latin typeface="微软雅黑" panose="020B0503020204020204" charset="-122"/>
              <a:ea typeface="微软雅黑" panose="020B0503020204020204" charset="-122"/>
            </a:endParaRPr>
          </a:p>
        </p:txBody>
      </p:sp>
      <p:sp>
        <p:nvSpPr>
          <p:cNvPr id="389" name="圆角矩形 46"/>
          <p:cNvSpPr/>
          <p:nvPr/>
        </p:nvSpPr>
        <p:spPr>
          <a:xfrm>
            <a:off x="10527171" y="3297982"/>
            <a:ext cx="892285" cy="3575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投融资</a:t>
            </a:r>
            <a:r>
              <a:rPr lang="en-US" altLang="zh-CN" sz="1100" b="1" dirty="0">
                <a:solidFill>
                  <a:schemeClr val="tx1"/>
                </a:solidFill>
                <a:latin typeface="微软雅黑" panose="020B0503020204020204" charset="-122"/>
                <a:ea typeface="微软雅黑" panose="020B0503020204020204" charset="-122"/>
              </a:rPr>
              <a:t>/</a:t>
            </a:r>
            <a:r>
              <a:rPr lang="zh-CN" altLang="en-US" sz="1100" b="1" dirty="0">
                <a:solidFill>
                  <a:schemeClr val="tx1"/>
                </a:solidFill>
                <a:latin typeface="微软雅黑" panose="020B0503020204020204" charset="-122"/>
                <a:ea typeface="微软雅黑" panose="020B0503020204020204" charset="-122"/>
              </a:rPr>
              <a:t>股权</a:t>
            </a:r>
            <a:endParaRPr lang="en-US" altLang="zh-CN" sz="1100" b="1" dirty="0">
              <a:solidFill>
                <a:schemeClr val="tx1"/>
              </a:solidFill>
              <a:latin typeface="微软雅黑" panose="020B0503020204020204" charset="-122"/>
              <a:ea typeface="微软雅黑" panose="020B0503020204020204" charset="-122"/>
            </a:endParaRPr>
          </a:p>
        </p:txBody>
      </p:sp>
      <p:sp>
        <p:nvSpPr>
          <p:cNvPr id="391" name="圆角矩形 42"/>
          <p:cNvSpPr/>
          <p:nvPr/>
        </p:nvSpPr>
        <p:spPr>
          <a:xfrm>
            <a:off x="8038737" y="4879964"/>
            <a:ext cx="834801" cy="6982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线上</a:t>
            </a:r>
            <a:endParaRPr lang="en-US" altLang="zh-CN" sz="1100" b="1" dirty="0">
              <a:solidFill>
                <a:schemeClr val="tx1"/>
              </a:solidFill>
              <a:latin typeface="微软雅黑" panose="020B0503020204020204" charset="-122"/>
              <a:ea typeface="微软雅黑" panose="020B0503020204020204" charset="-122"/>
            </a:endParaRPr>
          </a:p>
          <a:p>
            <a:pPr algn="ctr"/>
            <a:r>
              <a:rPr lang="zh-CN" altLang="en-US" sz="1100" b="1" dirty="0">
                <a:solidFill>
                  <a:schemeClr val="tx1"/>
                </a:solidFill>
                <a:latin typeface="微软雅黑" panose="020B0503020204020204" charset="-122"/>
                <a:ea typeface="微软雅黑" panose="020B0503020204020204" charset="-122"/>
              </a:rPr>
              <a:t>关注</a:t>
            </a:r>
            <a:endParaRPr lang="en-US" altLang="zh-CN" sz="1100" b="1" dirty="0">
              <a:solidFill>
                <a:schemeClr val="tx1"/>
              </a:solidFill>
              <a:latin typeface="微软雅黑" panose="020B0503020204020204" charset="-122"/>
              <a:ea typeface="微软雅黑" panose="020B0503020204020204" charset="-122"/>
            </a:endParaRPr>
          </a:p>
          <a:p>
            <a:pPr algn="ctr"/>
            <a:r>
              <a:rPr lang="zh-CN" altLang="en-US" sz="1100" b="1" dirty="0">
                <a:solidFill>
                  <a:schemeClr val="tx1"/>
                </a:solidFill>
                <a:latin typeface="微软雅黑" panose="020B0503020204020204" charset="-122"/>
                <a:ea typeface="微软雅黑" panose="020B0503020204020204" charset="-122"/>
              </a:rPr>
              <a:t>推荐</a:t>
            </a:r>
            <a:endParaRPr lang="en-US" altLang="zh-CN" sz="1100" b="1" dirty="0">
              <a:solidFill>
                <a:schemeClr val="tx1"/>
              </a:solidFill>
              <a:latin typeface="微软雅黑" panose="020B0503020204020204" charset="-122"/>
              <a:ea typeface="微软雅黑" panose="020B0503020204020204" charset="-122"/>
            </a:endParaRPr>
          </a:p>
        </p:txBody>
      </p:sp>
      <p:sp>
        <p:nvSpPr>
          <p:cNvPr id="392" name="圆角矩形 43"/>
          <p:cNvSpPr/>
          <p:nvPr/>
        </p:nvSpPr>
        <p:spPr>
          <a:xfrm>
            <a:off x="9067703" y="5939381"/>
            <a:ext cx="825857" cy="6383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线下</a:t>
            </a:r>
            <a:endParaRPr lang="en-US" altLang="zh-CN" sz="1100" b="1" dirty="0">
              <a:solidFill>
                <a:schemeClr val="tx1"/>
              </a:solidFill>
              <a:latin typeface="微软雅黑" panose="020B0503020204020204" charset="-122"/>
              <a:ea typeface="微软雅黑" panose="020B0503020204020204" charset="-122"/>
            </a:endParaRPr>
          </a:p>
          <a:p>
            <a:pPr algn="ctr"/>
            <a:r>
              <a:rPr lang="en-US" altLang="zh-CN" sz="1100" b="1" dirty="0">
                <a:solidFill>
                  <a:schemeClr val="tx1"/>
                </a:solidFill>
                <a:latin typeface="微软雅黑" panose="020B0503020204020204" charset="-122"/>
                <a:ea typeface="微软雅黑" panose="020B0503020204020204" charset="-122"/>
              </a:rPr>
              <a:t>1</a:t>
            </a:r>
            <a:r>
              <a:rPr lang="zh-CN" altLang="en-US" sz="1100" b="1" dirty="0">
                <a:solidFill>
                  <a:schemeClr val="tx1"/>
                </a:solidFill>
                <a:latin typeface="微软雅黑" panose="020B0503020204020204" charset="-122"/>
                <a:ea typeface="微软雅黑" panose="020B0503020204020204" charset="-122"/>
              </a:rPr>
              <a:t>对</a:t>
            </a:r>
            <a:r>
              <a:rPr lang="en-US" altLang="zh-CN" sz="1100" b="1" dirty="0">
                <a:solidFill>
                  <a:schemeClr val="tx1"/>
                </a:solidFill>
                <a:latin typeface="微软雅黑" panose="020B0503020204020204" charset="-122"/>
                <a:ea typeface="微软雅黑" panose="020B0503020204020204" charset="-122"/>
              </a:rPr>
              <a:t>1</a:t>
            </a:r>
          </a:p>
          <a:p>
            <a:pPr algn="ctr"/>
            <a:r>
              <a:rPr lang="zh-CN" altLang="en-US" sz="1100" b="1" dirty="0">
                <a:solidFill>
                  <a:schemeClr val="tx1"/>
                </a:solidFill>
                <a:latin typeface="微软雅黑" panose="020B0503020204020204" charset="-122"/>
                <a:ea typeface="微软雅黑" panose="020B0503020204020204" charset="-122"/>
              </a:rPr>
              <a:t>服务</a:t>
            </a:r>
          </a:p>
        </p:txBody>
      </p:sp>
      <p:sp>
        <p:nvSpPr>
          <p:cNvPr id="393" name="圆角矩形 43"/>
          <p:cNvSpPr/>
          <p:nvPr/>
        </p:nvSpPr>
        <p:spPr>
          <a:xfrm>
            <a:off x="11011428" y="4393176"/>
            <a:ext cx="805850" cy="7090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300" b="1" dirty="0">
                <a:solidFill>
                  <a:schemeClr val="tx1"/>
                </a:solidFill>
                <a:latin typeface="微软雅黑" panose="020B0503020204020204" charset="-122"/>
                <a:ea typeface="微软雅黑" panose="020B0503020204020204" charset="-122"/>
              </a:rPr>
              <a:t>VR</a:t>
            </a:r>
          </a:p>
          <a:p>
            <a:pPr algn="ctr"/>
            <a:r>
              <a:rPr lang="en-US" altLang="zh-CN" sz="1300" b="1" dirty="0">
                <a:solidFill>
                  <a:schemeClr val="tx1"/>
                </a:solidFill>
                <a:latin typeface="微软雅黑" panose="020B0503020204020204" charset="-122"/>
                <a:ea typeface="微软雅黑" panose="020B0503020204020204" charset="-122"/>
              </a:rPr>
              <a:t>AR</a:t>
            </a:r>
          </a:p>
          <a:p>
            <a:pPr algn="ctr"/>
            <a:r>
              <a:rPr lang="en-US" altLang="zh-CN" sz="1300" b="1" dirty="0">
                <a:solidFill>
                  <a:schemeClr val="tx1"/>
                </a:solidFill>
                <a:latin typeface="微软雅黑" panose="020B0503020204020204" charset="-122"/>
                <a:ea typeface="微软雅黑" panose="020B0503020204020204" charset="-122"/>
              </a:rPr>
              <a:t>AI</a:t>
            </a:r>
            <a:endParaRPr lang="zh-CN" altLang="en-US" sz="1300" b="1" dirty="0">
              <a:solidFill>
                <a:schemeClr val="tx1"/>
              </a:solidFill>
              <a:latin typeface="微软雅黑" panose="020B0503020204020204" charset="-122"/>
              <a:ea typeface="微软雅黑" panose="020B0503020204020204" charset="-122"/>
            </a:endParaRPr>
          </a:p>
        </p:txBody>
      </p:sp>
      <p:sp>
        <p:nvSpPr>
          <p:cNvPr id="396" name="圆角矩形 43"/>
          <p:cNvSpPr/>
          <p:nvPr/>
        </p:nvSpPr>
        <p:spPr>
          <a:xfrm>
            <a:off x="10073729" y="4410343"/>
            <a:ext cx="743520" cy="456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b="1" dirty="0">
                <a:solidFill>
                  <a:schemeClr val="tx1"/>
                </a:solidFill>
                <a:latin typeface="微软雅黑" panose="020B0503020204020204" charset="-122"/>
                <a:ea typeface="微软雅黑" panose="020B0503020204020204" charset="-122"/>
              </a:rPr>
              <a:t>业务员</a:t>
            </a:r>
          </a:p>
        </p:txBody>
      </p:sp>
      <p:sp>
        <p:nvSpPr>
          <p:cNvPr id="399" name="圆角矩形 43"/>
          <p:cNvSpPr/>
          <p:nvPr/>
        </p:nvSpPr>
        <p:spPr>
          <a:xfrm>
            <a:off x="9067702" y="4879964"/>
            <a:ext cx="825857" cy="676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线上交易服务</a:t>
            </a:r>
          </a:p>
        </p:txBody>
      </p:sp>
      <p:sp>
        <p:nvSpPr>
          <p:cNvPr id="400" name="圆角矩形 42"/>
          <p:cNvSpPr/>
          <p:nvPr/>
        </p:nvSpPr>
        <p:spPr>
          <a:xfrm>
            <a:off x="8021916" y="5939381"/>
            <a:ext cx="834800" cy="6383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线下</a:t>
            </a:r>
            <a:endParaRPr lang="en-US" altLang="zh-CN" sz="1100" b="1" dirty="0">
              <a:solidFill>
                <a:schemeClr val="tx1"/>
              </a:solidFill>
              <a:latin typeface="微软雅黑" panose="020B0503020204020204" charset="-122"/>
              <a:ea typeface="微软雅黑" panose="020B0503020204020204" charset="-122"/>
            </a:endParaRPr>
          </a:p>
          <a:p>
            <a:pPr algn="ctr"/>
            <a:r>
              <a:rPr lang="zh-CN" altLang="en-US" sz="1100" b="1" dirty="0">
                <a:solidFill>
                  <a:schemeClr val="tx1"/>
                </a:solidFill>
                <a:latin typeface="微软雅黑" panose="020B0503020204020204" charset="-122"/>
                <a:ea typeface="微软雅黑" panose="020B0503020204020204" charset="-122"/>
              </a:rPr>
              <a:t>个性化服务</a:t>
            </a:r>
            <a:endParaRPr lang="en-US" altLang="zh-CN" sz="1100" b="1" dirty="0">
              <a:solidFill>
                <a:schemeClr val="tx1"/>
              </a:solidFill>
              <a:latin typeface="微软雅黑" panose="020B0503020204020204" charset="-122"/>
              <a:ea typeface="微软雅黑" panose="020B0503020204020204" charset="-122"/>
            </a:endParaRPr>
          </a:p>
        </p:txBody>
      </p:sp>
      <p:sp>
        <p:nvSpPr>
          <p:cNvPr id="401" name="圆角矩形 43"/>
          <p:cNvSpPr/>
          <p:nvPr/>
        </p:nvSpPr>
        <p:spPr>
          <a:xfrm>
            <a:off x="10091818" y="6223459"/>
            <a:ext cx="743520" cy="44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b="1" dirty="0">
                <a:solidFill>
                  <a:schemeClr val="tx1"/>
                </a:solidFill>
                <a:latin typeface="微软雅黑" panose="020B0503020204020204" charset="-122"/>
                <a:ea typeface="微软雅黑" panose="020B0503020204020204" charset="-122"/>
              </a:rPr>
              <a:t>会员</a:t>
            </a:r>
          </a:p>
        </p:txBody>
      </p:sp>
      <p:cxnSp>
        <p:nvCxnSpPr>
          <p:cNvPr id="403" name="直接箭头连接符 402"/>
          <p:cNvCxnSpPr/>
          <p:nvPr/>
        </p:nvCxnSpPr>
        <p:spPr>
          <a:xfrm>
            <a:off x="10305178" y="4898141"/>
            <a:ext cx="0" cy="405812"/>
          </a:xfrm>
          <a:prstGeom prst="straightConnector1">
            <a:avLst/>
          </a:prstGeom>
          <a:ln w="19050">
            <a:solidFill>
              <a:srgbClr val="FF0000"/>
            </a:solidFill>
            <a:headEnd w="lg" len="lg"/>
            <a:tailEnd type="triangle" w="lg" len="lg"/>
          </a:ln>
        </p:spPr>
        <p:style>
          <a:lnRef idx="1">
            <a:schemeClr val="accent2"/>
          </a:lnRef>
          <a:fillRef idx="0">
            <a:schemeClr val="accent2"/>
          </a:fillRef>
          <a:effectRef idx="0">
            <a:schemeClr val="accent2"/>
          </a:effectRef>
          <a:fontRef idx="minor">
            <a:schemeClr val="tx1"/>
          </a:fontRef>
        </p:style>
      </p:cxnSp>
      <p:sp>
        <p:nvSpPr>
          <p:cNvPr id="404" name="TextBox 182"/>
          <p:cNvSpPr txBox="1"/>
          <p:nvPr/>
        </p:nvSpPr>
        <p:spPr>
          <a:xfrm>
            <a:off x="10396499" y="4860884"/>
            <a:ext cx="668546" cy="460375"/>
          </a:xfrm>
          <a:prstGeom prst="rect">
            <a:avLst/>
          </a:prstGeom>
          <a:noFill/>
        </p:spPr>
        <p:txBody>
          <a:bodyPr wrap="square" rtlCol="0">
            <a:spAutoFit/>
          </a:bodyPr>
          <a:lstStyle/>
          <a:p>
            <a:r>
              <a:rPr lang="zh-CN" altLang="en-US" sz="1200" b="1" dirty="0">
                <a:solidFill>
                  <a:schemeClr val="accent5"/>
                </a:solidFill>
                <a:latin typeface="微软雅黑" panose="020B0503020204020204" charset="-122"/>
                <a:ea typeface="微软雅黑" panose="020B0503020204020204" charset="-122"/>
              </a:rPr>
              <a:t>客户群</a:t>
            </a:r>
            <a:endParaRPr lang="en-US" altLang="zh-CN" sz="1200" b="1" dirty="0">
              <a:solidFill>
                <a:schemeClr val="accent5"/>
              </a:solidFill>
              <a:latin typeface="微软雅黑" panose="020B0503020204020204" charset="-122"/>
              <a:ea typeface="微软雅黑" panose="020B0503020204020204" charset="-122"/>
            </a:endParaRPr>
          </a:p>
          <a:p>
            <a:r>
              <a:rPr lang="zh-CN" altLang="en-US" sz="1200" b="1" dirty="0">
                <a:solidFill>
                  <a:schemeClr val="accent5"/>
                </a:solidFill>
                <a:latin typeface="微软雅黑" panose="020B0503020204020204" charset="-122"/>
                <a:ea typeface="微软雅黑" panose="020B0503020204020204" charset="-122"/>
              </a:rPr>
              <a:t>佣金 </a:t>
            </a:r>
            <a:endParaRPr lang="en-US" altLang="zh-CN" sz="1200" b="1" dirty="0">
              <a:solidFill>
                <a:schemeClr val="accent5"/>
              </a:solidFill>
              <a:latin typeface="微软雅黑" panose="020B0503020204020204" charset="-122"/>
              <a:ea typeface="微软雅黑" panose="020B0503020204020204" charset="-122"/>
            </a:endParaRPr>
          </a:p>
        </p:txBody>
      </p:sp>
      <p:sp>
        <p:nvSpPr>
          <p:cNvPr id="405" name="圆角矩形 43"/>
          <p:cNvSpPr/>
          <p:nvPr/>
        </p:nvSpPr>
        <p:spPr>
          <a:xfrm>
            <a:off x="11045832" y="5950438"/>
            <a:ext cx="771446" cy="7090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300" b="1" dirty="0">
                <a:solidFill>
                  <a:schemeClr val="tx1"/>
                </a:solidFill>
                <a:latin typeface="微软雅黑" panose="020B0503020204020204" charset="-122"/>
                <a:ea typeface="微软雅黑" panose="020B0503020204020204" charset="-122"/>
              </a:rPr>
              <a:t>销售服务环节智能化</a:t>
            </a:r>
            <a:endParaRPr lang="en-US" altLang="zh-CN" sz="1300" b="1" dirty="0">
              <a:solidFill>
                <a:schemeClr val="tx1"/>
              </a:solidFill>
              <a:latin typeface="微软雅黑" panose="020B0503020204020204" charset="-122"/>
              <a:ea typeface="微软雅黑" panose="020B0503020204020204" charset="-122"/>
            </a:endParaRPr>
          </a:p>
        </p:txBody>
      </p:sp>
      <p:sp>
        <p:nvSpPr>
          <p:cNvPr id="407" name="TextBox 182"/>
          <p:cNvSpPr txBox="1"/>
          <p:nvPr/>
        </p:nvSpPr>
        <p:spPr>
          <a:xfrm>
            <a:off x="10249802" y="1265582"/>
            <a:ext cx="909749" cy="783590"/>
          </a:xfrm>
          <a:prstGeom prst="rect">
            <a:avLst/>
          </a:prstGeom>
          <a:noFill/>
        </p:spPr>
        <p:txBody>
          <a:bodyPr wrap="square" rtlCol="0">
            <a:spAutoFit/>
          </a:bodyPr>
          <a:lstStyle/>
          <a:p>
            <a:r>
              <a:rPr lang="zh-CN" altLang="en-US" sz="1500" b="1" dirty="0">
                <a:solidFill>
                  <a:srgbClr val="FF0000"/>
                </a:solidFill>
                <a:latin typeface="微软雅黑" panose="020B0503020204020204" charset="-122"/>
                <a:ea typeface="微软雅黑" panose="020B0503020204020204" charset="-122"/>
              </a:rPr>
              <a:t>赋能</a:t>
            </a:r>
            <a:endParaRPr lang="en-US" altLang="zh-CN" sz="1500" b="1" dirty="0">
              <a:solidFill>
                <a:srgbClr val="FF0000"/>
              </a:solidFill>
              <a:latin typeface="微软雅黑" panose="020B0503020204020204" charset="-122"/>
              <a:ea typeface="微软雅黑" panose="020B0503020204020204" charset="-122"/>
            </a:endParaRPr>
          </a:p>
          <a:p>
            <a:r>
              <a:rPr lang="en-US" altLang="zh-CN" sz="1500" b="1" dirty="0">
                <a:solidFill>
                  <a:srgbClr val="00B050"/>
                </a:solidFill>
                <a:latin typeface="微软雅黑" panose="020B0503020204020204" charset="-122"/>
                <a:ea typeface="微软雅黑" panose="020B0503020204020204" charset="-122"/>
              </a:rPr>
              <a:t>B2B2C</a:t>
            </a:r>
          </a:p>
          <a:p>
            <a:r>
              <a:rPr lang="en-US" altLang="zh-CN" sz="1500" b="1" dirty="0">
                <a:solidFill>
                  <a:srgbClr val="00B050"/>
                </a:solidFill>
                <a:latin typeface="微软雅黑" panose="020B0503020204020204" charset="-122"/>
                <a:ea typeface="微软雅黑" panose="020B0503020204020204" charset="-122"/>
              </a:rPr>
              <a:t>C2B</a:t>
            </a:r>
          </a:p>
        </p:txBody>
      </p:sp>
      <p:sp>
        <p:nvSpPr>
          <p:cNvPr id="410" name="圆角矩形 43"/>
          <p:cNvSpPr/>
          <p:nvPr/>
        </p:nvSpPr>
        <p:spPr>
          <a:xfrm>
            <a:off x="10092557" y="5316902"/>
            <a:ext cx="743520" cy="456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b="1" dirty="0">
                <a:solidFill>
                  <a:schemeClr val="tx1"/>
                </a:solidFill>
                <a:latin typeface="微软雅黑" panose="020B0503020204020204" charset="-122"/>
                <a:ea typeface="微软雅黑" panose="020B0503020204020204" charset="-122"/>
              </a:rPr>
              <a:t>VIP</a:t>
            </a:r>
            <a:endParaRPr lang="zh-CN" altLang="en-US" sz="1300" b="1" dirty="0">
              <a:solidFill>
                <a:schemeClr val="tx1"/>
              </a:solidFill>
              <a:latin typeface="微软雅黑" panose="020B0503020204020204" charset="-122"/>
              <a:ea typeface="微软雅黑" panose="020B0503020204020204" charset="-122"/>
            </a:endParaRPr>
          </a:p>
        </p:txBody>
      </p:sp>
      <p:cxnSp>
        <p:nvCxnSpPr>
          <p:cNvPr id="412" name="直接箭头连接符 411"/>
          <p:cNvCxnSpPr/>
          <p:nvPr/>
        </p:nvCxnSpPr>
        <p:spPr>
          <a:xfrm flipH="1">
            <a:off x="10300496" y="5804190"/>
            <a:ext cx="4682" cy="393823"/>
          </a:xfrm>
          <a:prstGeom prst="straightConnector1">
            <a:avLst/>
          </a:prstGeom>
          <a:ln w="19050">
            <a:solidFill>
              <a:srgbClr val="FF0000"/>
            </a:solidFill>
            <a:headEnd w="lg" len="lg"/>
            <a:tailEnd type="triangle" w="lg" len="lg"/>
          </a:ln>
        </p:spPr>
        <p:style>
          <a:lnRef idx="1">
            <a:schemeClr val="accent2"/>
          </a:lnRef>
          <a:fillRef idx="0">
            <a:schemeClr val="accent2"/>
          </a:fillRef>
          <a:effectRef idx="0">
            <a:schemeClr val="accent2"/>
          </a:effectRef>
          <a:fontRef idx="minor">
            <a:schemeClr val="tx1"/>
          </a:fontRef>
        </p:style>
      </p:cxnSp>
      <p:sp>
        <p:nvSpPr>
          <p:cNvPr id="413" name="TextBox 182"/>
          <p:cNvSpPr txBox="1"/>
          <p:nvPr/>
        </p:nvSpPr>
        <p:spPr>
          <a:xfrm>
            <a:off x="10380224" y="5767443"/>
            <a:ext cx="668546" cy="460375"/>
          </a:xfrm>
          <a:prstGeom prst="rect">
            <a:avLst/>
          </a:prstGeom>
          <a:noFill/>
        </p:spPr>
        <p:txBody>
          <a:bodyPr wrap="square" rtlCol="0">
            <a:spAutoFit/>
          </a:bodyPr>
          <a:lstStyle/>
          <a:p>
            <a:r>
              <a:rPr lang="zh-CN" altLang="en-US" sz="1200" b="1" dirty="0">
                <a:solidFill>
                  <a:schemeClr val="accent5"/>
                </a:solidFill>
                <a:latin typeface="微软雅黑" panose="020B0503020204020204" charset="-122"/>
                <a:ea typeface="微软雅黑" panose="020B0503020204020204" charset="-122"/>
              </a:rPr>
              <a:t>客户群</a:t>
            </a:r>
            <a:endParaRPr lang="en-US" altLang="zh-CN" sz="1200" b="1" dirty="0">
              <a:solidFill>
                <a:schemeClr val="accent5"/>
              </a:solidFill>
              <a:latin typeface="微软雅黑" panose="020B0503020204020204" charset="-122"/>
              <a:ea typeface="微软雅黑" panose="020B0503020204020204" charset="-122"/>
            </a:endParaRPr>
          </a:p>
          <a:p>
            <a:r>
              <a:rPr lang="zh-CN" altLang="en-US" sz="1200" b="1" dirty="0">
                <a:solidFill>
                  <a:schemeClr val="accent5"/>
                </a:solidFill>
                <a:latin typeface="微软雅黑" panose="020B0503020204020204" charset="-122"/>
                <a:ea typeface="微软雅黑" panose="020B0503020204020204" charset="-122"/>
              </a:rPr>
              <a:t>佣金 </a:t>
            </a:r>
            <a:endParaRPr lang="en-US" altLang="zh-CN" sz="1200" b="1" dirty="0">
              <a:solidFill>
                <a:schemeClr val="accent5"/>
              </a:solidFill>
              <a:latin typeface="微软雅黑" panose="020B0503020204020204" charset="-122"/>
              <a:ea typeface="微软雅黑" panose="020B0503020204020204" charset="-122"/>
            </a:endParaRPr>
          </a:p>
        </p:txBody>
      </p:sp>
      <p:cxnSp>
        <p:nvCxnSpPr>
          <p:cNvPr id="414" name="直接箭头连接符 413"/>
          <p:cNvCxnSpPr/>
          <p:nvPr/>
        </p:nvCxnSpPr>
        <p:spPr>
          <a:xfrm>
            <a:off x="11320538" y="5170720"/>
            <a:ext cx="0" cy="742246"/>
          </a:xfrm>
          <a:prstGeom prst="straightConnector1">
            <a:avLst/>
          </a:prstGeom>
          <a:ln w="19050">
            <a:solidFill>
              <a:srgbClr val="FF0000"/>
            </a:solidFill>
            <a:headEnd w="lg" len="lg"/>
            <a:tailEnd type="triangle" w="lg" len="lg"/>
          </a:ln>
        </p:spPr>
        <p:style>
          <a:lnRef idx="1">
            <a:schemeClr val="accent2"/>
          </a:lnRef>
          <a:fillRef idx="0">
            <a:schemeClr val="accent2"/>
          </a:fillRef>
          <a:effectRef idx="0">
            <a:schemeClr val="accent2"/>
          </a:effectRef>
          <a:fontRef idx="minor">
            <a:schemeClr val="tx1"/>
          </a:fontRef>
        </p:style>
      </p:cxnSp>
      <p:sp>
        <p:nvSpPr>
          <p:cNvPr id="416" name="TextBox 182"/>
          <p:cNvSpPr txBox="1"/>
          <p:nvPr/>
        </p:nvSpPr>
        <p:spPr>
          <a:xfrm>
            <a:off x="11368987" y="5221830"/>
            <a:ext cx="513280" cy="645160"/>
          </a:xfrm>
          <a:prstGeom prst="rect">
            <a:avLst/>
          </a:prstGeom>
          <a:noFill/>
        </p:spPr>
        <p:txBody>
          <a:bodyPr wrap="square" rtlCol="0">
            <a:spAutoFit/>
          </a:bodyPr>
          <a:lstStyle/>
          <a:p>
            <a:r>
              <a:rPr lang="zh-CN" altLang="en-US" sz="1200" b="1" dirty="0">
                <a:solidFill>
                  <a:schemeClr val="accent5"/>
                </a:solidFill>
                <a:latin typeface="微软雅黑" panose="020B0503020204020204" charset="-122"/>
                <a:ea typeface="微软雅黑" panose="020B0503020204020204" charset="-122"/>
              </a:rPr>
              <a:t>场景</a:t>
            </a:r>
            <a:endParaRPr lang="en-US" altLang="zh-CN" sz="1200" b="1" dirty="0">
              <a:solidFill>
                <a:schemeClr val="accent5"/>
              </a:solidFill>
              <a:latin typeface="微软雅黑" panose="020B0503020204020204" charset="-122"/>
              <a:ea typeface="微软雅黑" panose="020B0503020204020204" charset="-122"/>
            </a:endParaRPr>
          </a:p>
          <a:p>
            <a:r>
              <a:rPr lang="zh-CN" altLang="en-US" sz="1200" b="1" dirty="0">
                <a:solidFill>
                  <a:schemeClr val="accent5"/>
                </a:solidFill>
                <a:latin typeface="微软雅黑" panose="020B0503020204020204" charset="-122"/>
                <a:ea typeface="微软雅黑" panose="020B0503020204020204" charset="-122"/>
              </a:rPr>
              <a:t>流程</a:t>
            </a:r>
            <a:endParaRPr lang="en-US" altLang="zh-CN" sz="1200" b="1" dirty="0">
              <a:solidFill>
                <a:schemeClr val="accent5"/>
              </a:solidFill>
              <a:latin typeface="微软雅黑" panose="020B0503020204020204" charset="-122"/>
              <a:ea typeface="微软雅黑" panose="020B0503020204020204" charset="-122"/>
            </a:endParaRPr>
          </a:p>
          <a:p>
            <a:r>
              <a:rPr lang="zh-CN" altLang="en-US" sz="1200" b="1" dirty="0">
                <a:solidFill>
                  <a:schemeClr val="accent5"/>
                </a:solidFill>
                <a:latin typeface="微软雅黑" panose="020B0503020204020204" charset="-122"/>
                <a:ea typeface="微软雅黑" panose="020B0503020204020204" charset="-122"/>
              </a:rPr>
              <a:t>穿透 </a:t>
            </a:r>
            <a:endParaRPr lang="en-US" altLang="zh-CN" sz="1200" b="1" dirty="0">
              <a:solidFill>
                <a:schemeClr val="accent5"/>
              </a:solidFill>
              <a:latin typeface="微软雅黑" panose="020B0503020204020204" charset="-122"/>
              <a:ea typeface="微软雅黑" panose="020B0503020204020204" charset="-122"/>
            </a:endParaRPr>
          </a:p>
        </p:txBody>
      </p:sp>
      <p:sp>
        <p:nvSpPr>
          <p:cNvPr id="417" name="圆角矩形 41"/>
          <p:cNvSpPr/>
          <p:nvPr/>
        </p:nvSpPr>
        <p:spPr>
          <a:xfrm>
            <a:off x="4367732" y="4572178"/>
            <a:ext cx="726414" cy="15297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自营门店</a:t>
            </a:r>
          </a:p>
        </p:txBody>
      </p:sp>
      <p:sp>
        <p:nvSpPr>
          <p:cNvPr id="418" name="圆角矩形 41"/>
          <p:cNvSpPr/>
          <p:nvPr/>
        </p:nvSpPr>
        <p:spPr>
          <a:xfrm>
            <a:off x="5158625" y="4572177"/>
            <a:ext cx="796560" cy="15399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零售商</a:t>
            </a:r>
            <a:endParaRPr lang="en-US" altLang="zh-CN" sz="1400" b="1" dirty="0">
              <a:solidFill>
                <a:schemeClr val="tx1"/>
              </a:solidFill>
              <a:latin typeface="微软雅黑" panose="020B0503020204020204" charset="-122"/>
              <a:ea typeface="微软雅黑" panose="020B0503020204020204" charset="-122"/>
            </a:endParaRPr>
          </a:p>
        </p:txBody>
      </p:sp>
      <p:sp>
        <p:nvSpPr>
          <p:cNvPr id="419" name="圆角矩形 41"/>
          <p:cNvSpPr/>
          <p:nvPr/>
        </p:nvSpPr>
        <p:spPr>
          <a:xfrm>
            <a:off x="6039120" y="4572177"/>
            <a:ext cx="810978" cy="15297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合伙人</a:t>
            </a:r>
            <a:endParaRPr lang="en-US" altLang="zh-CN" sz="1400" b="1" dirty="0">
              <a:solidFill>
                <a:schemeClr val="tx1"/>
              </a:solidFill>
              <a:latin typeface="微软雅黑" panose="020B0503020204020204" charset="-122"/>
              <a:ea typeface="微软雅黑" panose="020B0503020204020204" charset="-122"/>
            </a:endParaRPr>
          </a:p>
        </p:txBody>
      </p:sp>
      <p:sp>
        <p:nvSpPr>
          <p:cNvPr id="420" name="圆角矩形 41"/>
          <p:cNvSpPr/>
          <p:nvPr/>
        </p:nvSpPr>
        <p:spPr>
          <a:xfrm>
            <a:off x="6927294" y="4572178"/>
            <a:ext cx="805850" cy="15297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超级合伙人</a:t>
            </a:r>
            <a:endParaRPr lang="en-US" altLang="zh-CN" sz="1400" b="1" dirty="0">
              <a:solidFill>
                <a:schemeClr val="tx1"/>
              </a:solidFill>
              <a:latin typeface="微软雅黑" panose="020B0503020204020204" charset="-122"/>
              <a:ea typeface="微软雅黑" panose="020B0503020204020204" charset="-122"/>
            </a:endParaRPr>
          </a:p>
        </p:txBody>
      </p:sp>
      <p:sp>
        <p:nvSpPr>
          <p:cNvPr id="421" name="圆角矩形 47"/>
          <p:cNvSpPr/>
          <p:nvPr/>
        </p:nvSpPr>
        <p:spPr>
          <a:xfrm>
            <a:off x="7069263" y="5189382"/>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智能</a:t>
            </a:r>
            <a:r>
              <a:rPr lang="en-US" altLang="zh-CN" sz="1100" dirty="0">
                <a:solidFill>
                  <a:schemeClr val="tx1"/>
                </a:solidFill>
                <a:latin typeface="微软雅黑" panose="020B0503020204020204" charset="-122"/>
                <a:ea typeface="微软雅黑" panose="020B0503020204020204" charset="-122"/>
              </a:rPr>
              <a:t>POS</a:t>
            </a:r>
            <a:endParaRPr lang="zh-CN" altLang="en-US" sz="1100" dirty="0">
              <a:solidFill>
                <a:schemeClr val="tx1"/>
              </a:solidFill>
              <a:latin typeface="微软雅黑" panose="020B0503020204020204" charset="-122"/>
              <a:ea typeface="微软雅黑" panose="020B0503020204020204" charset="-122"/>
            </a:endParaRPr>
          </a:p>
        </p:txBody>
      </p:sp>
      <p:sp>
        <p:nvSpPr>
          <p:cNvPr id="422" name="圆角矩形 47"/>
          <p:cNvSpPr/>
          <p:nvPr/>
        </p:nvSpPr>
        <p:spPr>
          <a:xfrm>
            <a:off x="7082198" y="5647620"/>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落地分账</a:t>
            </a:r>
          </a:p>
        </p:txBody>
      </p:sp>
      <p:cxnSp>
        <p:nvCxnSpPr>
          <p:cNvPr id="423" name="连接符: 肘形 422"/>
          <p:cNvCxnSpPr/>
          <p:nvPr/>
        </p:nvCxnSpPr>
        <p:spPr>
          <a:xfrm rot="5400000" flipH="1" flipV="1">
            <a:off x="5791911" y="5705155"/>
            <a:ext cx="10184" cy="887704"/>
          </a:xfrm>
          <a:prstGeom prst="bentConnector3">
            <a:avLst>
              <a:gd name="adj1" fmla="val -2783425"/>
            </a:avLst>
          </a:prstGeom>
          <a:ln w="19050">
            <a:solidFill>
              <a:schemeClr val="bg1">
                <a:lumMod val="50000"/>
              </a:schemeClr>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24" name="TextBox 182"/>
          <p:cNvSpPr txBox="1"/>
          <p:nvPr/>
        </p:nvSpPr>
        <p:spPr>
          <a:xfrm>
            <a:off x="5399265" y="6162070"/>
            <a:ext cx="803491" cy="275590"/>
          </a:xfrm>
          <a:prstGeom prst="rect">
            <a:avLst/>
          </a:prstGeom>
          <a:noFill/>
        </p:spPr>
        <p:txBody>
          <a:bodyPr wrap="square" rtlCol="0">
            <a:spAutoFit/>
          </a:bodyPr>
          <a:lstStyle/>
          <a:p>
            <a:r>
              <a:rPr lang="zh-CN" altLang="en-US" sz="1200" dirty="0">
                <a:solidFill>
                  <a:schemeClr val="accent5"/>
                </a:solidFill>
                <a:latin typeface="微软雅黑" panose="020B0503020204020204" charset="-122"/>
                <a:ea typeface="微软雅黑" panose="020B0503020204020204" charset="-122"/>
              </a:rPr>
              <a:t>申请升级</a:t>
            </a:r>
            <a:endParaRPr lang="en-US" altLang="zh-CN" sz="1200" dirty="0">
              <a:solidFill>
                <a:schemeClr val="accent5"/>
              </a:solidFill>
              <a:latin typeface="微软雅黑" panose="020B0503020204020204" charset="-122"/>
              <a:ea typeface="微软雅黑" panose="020B0503020204020204" charset="-122"/>
            </a:endParaRPr>
          </a:p>
        </p:txBody>
      </p:sp>
      <p:sp>
        <p:nvSpPr>
          <p:cNvPr id="425" name="圆角矩形 47"/>
          <p:cNvSpPr/>
          <p:nvPr/>
        </p:nvSpPr>
        <p:spPr>
          <a:xfrm>
            <a:off x="6146044" y="5095031"/>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延付</a:t>
            </a:r>
          </a:p>
        </p:txBody>
      </p:sp>
      <p:sp>
        <p:nvSpPr>
          <p:cNvPr id="426" name="圆角矩形 47"/>
          <p:cNvSpPr/>
          <p:nvPr/>
        </p:nvSpPr>
        <p:spPr>
          <a:xfrm>
            <a:off x="6158979" y="5553269"/>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结算</a:t>
            </a:r>
          </a:p>
        </p:txBody>
      </p:sp>
      <p:cxnSp>
        <p:nvCxnSpPr>
          <p:cNvPr id="427" name="连接符: 肘形 426"/>
          <p:cNvCxnSpPr/>
          <p:nvPr/>
        </p:nvCxnSpPr>
        <p:spPr>
          <a:xfrm rot="5400000" flipH="1" flipV="1">
            <a:off x="6898414" y="5719182"/>
            <a:ext cx="10184" cy="887704"/>
          </a:xfrm>
          <a:prstGeom prst="bentConnector3">
            <a:avLst>
              <a:gd name="adj1" fmla="val -2663708"/>
            </a:avLst>
          </a:prstGeom>
          <a:ln w="19050">
            <a:solidFill>
              <a:schemeClr val="bg1">
                <a:lumMod val="50000"/>
              </a:schemeClr>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28" name="TextBox 182"/>
          <p:cNvSpPr txBox="1"/>
          <p:nvPr/>
        </p:nvSpPr>
        <p:spPr>
          <a:xfrm>
            <a:off x="6505768" y="6176097"/>
            <a:ext cx="803491" cy="275590"/>
          </a:xfrm>
          <a:prstGeom prst="rect">
            <a:avLst/>
          </a:prstGeom>
          <a:noFill/>
        </p:spPr>
        <p:txBody>
          <a:bodyPr wrap="square" rtlCol="0">
            <a:spAutoFit/>
          </a:bodyPr>
          <a:lstStyle/>
          <a:p>
            <a:r>
              <a:rPr lang="zh-CN" altLang="en-US" sz="1200" dirty="0">
                <a:solidFill>
                  <a:schemeClr val="accent5"/>
                </a:solidFill>
                <a:latin typeface="微软雅黑" panose="020B0503020204020204" charset="-122"/>
                <a:ea typeface="微软雅黑" panose="020B0503020204020204" charset="-122"/>
              </a:rPr>
              <a:t>申请升级</a:t>
            </a:r>
            <a:endParaRPr lang="en-US" altLang="zh-CN" sz="1200" dirty="0">
              <a:solidFill>
                <a:schemeClr val="accent5"/>
              </a:solidFill>
              <a:latin typeface="微软雅黑" panose="020B0503020204020204" charset="-122"/>
              <a:ea typeface="微软雅黑" panose="020B0503020204020204" charset="-122"/>
            </a:endParaRPr>
          </a:p>
        </p:txBody>
      </p:sp>
      <p:sp>
        <p:nvSpPr>
          <p:cNvPr id="429" name="圆角矩形 47"/>
          <p:cNvSpPr/>
          <p:nvPr/>
        </p:nvSpPr>
        <p:spPr>
          <a:xfrm>
            <a:off x="5269372" y="5079822"/>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分销</a:t>
            </a:r>
          </a:p>
        </p:txBody>
      </p:sp>
      <p:sp>
        <p:nvSpPr>
          <p:cNvPr id="430" name="圆角矩形 47"/>
          <p:cNvSpPr/>
          <p:nvPr/>
        </p:nvSpPr>
        <p:spPr>
          <a:xfrm>
            <a:off x="5282307" y="5538060"/>
            <a:ext cx="501665" cy="364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charset="-122"/>
                <a:ea typeface="微软雅黑" panose="020B0503020204020204" charset="-122"/>
              </a:rPr>
              <a:t>应收应付</a:t>
            </a:r>
          </a:p>
        </p:txBody>
      </p:sp>
      <p:sp>
        <p:nvSpPr>
          <p:cNvPr id="435" name="右大括号 434"/>
          <p:cNvSpPr/>
          <p:nvPr/>
        </p:nvSpPr>
        <p:spPr>
          <a:xfrm rot="16200000">
            <a:off x="5969999" y="2705649"/>
            <a:ext cx="245471" cy="2956386"/>
          </a:xfrm>
          <a:prstGeom prst="rightBrace">
            <a:avLst>
              <a:gd name="adj1" fmla="val 112635"/>
              <a:gd name="adj2" fmla="val 647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3" name="TextBox 182"/>
          <p:cNvSpPr txBox="1"/>
          <p:nvPr/>
        </p:nvSpPr>
        <p:spPr>
          <a:xfrm>
            <a:off x="6642129" y="1766099"/>
            <a:ext cx="495117" cy="275590"/>
          </a:xfrm>
          <a:prstGeom prst="rect">
            <a:avLst/>
          </a:prstGeom>
          <a:noFill/>
        </p:spPr>
        <p:txBody>
          <a:bodyPr wrap="square" rtlCol="0">
            <a:spAutoFit/>
          </a:bodyPr>
          <a:lstStyle/>
          <a:p>
            <a:r>
              <a:rPr lang="zh-CN" altLang="en-US" sz="1200" b="1" dirty="0">
                <a:latin typeface="微软雅黑" panose="020B0503020204020204" charset="-122"/>
                <a:ea typeface="微软雅黑" panose="020B0503020204020204" charset="-122"/>
              </a:rPr>
              <a:t>物流</a:t>
            </a:r>
            <a:endParaRPr lang="en-US" altLang="zh-CN" sz="1200" b="1" dirty="0">
              <a:latin typeface="微软雅黑" panose="020B0503020204020204" charset="-122"/>
              <a:ea typeface="微软雅黑" panose="020B0503020204020204" charset="-122"/>
            </a:endParaRPr>
          </a:p>
        </p:txBody>
      </p:sp>
      <p:sp>
        <p:nvSpPr>
          <p:cNvPr id="460" name="TextBox 182"/>
          <p:cNvSpPr txBox="1"/>
          <p:nvPr/>
        </p:nvSpPr>
        <p:spPr>
          <a:xfrm>
            <a:off x="8328780" y="5558733"/>
            <a:ext cx="370407" cy="398780"/>
          </a:xfrm>
          <a:prstGeom prst="rect">
            <a:avLst/>
          </a:prstGeom>
          <a:noFill/>
        </p:spPr>
        <p:txBody>
          <a:bodyPr wrap="square" rtlCol="0">
            <a:spAutoFit/>
          </a:bodyPr>
          <a:lstStyle/>
          <a:p>
            <a:r>
              <a:rPr lang="en-US" altLang="zh-CN" sz="2000" b="1" dirty="0">
                <a:solidFill>
                  <a:srgbClr val="FF0000"/>
                </a:solidFill>
                <a:latin typeface="微软雅黑" panose="020B0503020204020204" charset="-122"/>
                <a:ea typeface="微软雅黑" panose="020B0503020204020204" charset="-122"/>
              </a:rPr>
              <a:t>/</a:t>
            </a:r>
          </a:p>
        </p:txBody>
      </p:sp>
      <p:sp>
        <p:nvSpPr>
          <p:cNvPr id="461" name="TextBox 182"/>
          <p:cNvSpPr txBox="1"/>
          <p:nvPr/>
        </p:nvSpPr>
        <p:spPr>
          <a:xfrm>
            <a:off x="9345017" y="5558733"/>
            <a:ext cx="370407" cy="398780"/>
          </a:xfrm>
          <a:prstGeom prst="rect">
            <a:avLst/>
          </a:prstGeom>
          <a:noFill/>
        </p:spPr>
        <p:txBody>
          <a:bodyPr wrap="square" rtlCol="0">
            <a:spAutoFit/>
          </a:bodyPr>
          <a:lstStyle/>
          <a:p>
            <a:r>
              <a:rPr lang="en-US" altLang="zh-CN" sz="2000" b="1" dirty="0">
                <a:solidFill>
                  <a:srgbClr val="FF0000"/>
                </a:solidFill>
                <a:latin typeface="微软雅黑" panose="020B0503020204020204" charset="-122"/>
                <a:ea typeface="微软雅黑" panose="020B0503020204020204" charset="-122"/>
              </a:rPr>
              <a:t>/</a:t>
            </a:r>
          </a:p>
        </p:txBody>
      </p:sp>
      <p:sp>
        <p:nvSpPr>
          <p:cNvPr id="466" name="右大括号 465"/>
          <p:cNvSpPr/>
          <p:nvPr/>
        </p:nvSpPr>
        <p:spPr>
          <a:xfrm rot="16200000">
            <a:off x="9701075" y="2501650"/>
            <a:ext cx="342408" cy="3266952"/>
          </a:xfrm>
          <a:prstGeom prst="rightBrace">
            <a:avLst>
              <a:gd name="adj1" fmla="val 73315"/>
              <a:gd name="adj2" fmla="val 53293"/>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2" name="TextBox 182"/>
          <p:cNvSpPr txBox="1"/>
          <p:nvPr/>
        </p:nvSpPr>
        <p:spPr>
          <a:xfrm>
            <a:off x="3681317" y="2206123"/>
            <a:ext cx="1038270" cy="1014730"/>
          </a:xfrm>
          <a:prstGeom prst="rect">
            <a:avLst/>
          </a:prstGeom>
          <a:noFill/>
        </p:spPr>
        <p:txBody>
          <a:bodyPr wrap="square" rtlCol="0">
            <a:spAutoFit/>
          </a:bodyPr>
          <a:lstStyle/>
          <a:p>
            <a:r>
              <a:rPr lang="zh-CN" altLang="en-US" sz="1500" b="1" dirty="0">
                <a:solidFill>
                  <a:srgbClr val="FF0000"/>
                </a:solidFill>
                <a:latin typeface="微软雅黑" panose="020B0503020204020204" charset="-122"/>
                <a:ea typeface="微软雅黑" panose="020B0503020204020204" charset="-122"/>
              </a:rPr>
              <a:t>服务</a:t>
            </a:r>
            <a:endParaRPr lang="en-US" altLang="zh-CN" sz="1500" b="1" dirty="0">
              <a:solidFill>
                <a:srgbClr val="FF0000"/>
              </a:solidFill>
              <a:latin typeface="微软雅黑" panose="020B0503020204020204" charset="-122"/>
              <a:ea typeface="微软雅黑" panose="020B0503020204020204" charset="-122"/>
            </a:endParaRPr>
          </a:p>
          <a:p>
            <a:r>
              <a:rPr lang="zh-CN" altLang="en-US" sz="1500" b="1" dirty="0">
                <a:solidFill>
                  <a:srgbClr val="00B050"/>
                </a:solidFill>
                <a:latin typeface="微软雅黑" panose="020B0503020204020204" charset="-122"/>
                <a:ea typeface="微软雅黑" panose="020B0503020204020204" charset="-122"/>
              </a:rPr>
              <a:t>仓储</a:t>
            </a:r>
            <a:endParaRPr lang="en-US" altLang="zh-CN" sz="1500" b="1" dirty="0">
              <a:solidFill>
                <a:srgbClr val="00B050"/>
              </a:solidFill>
              <a:latin typeface="微软雅黑" panose="020B0503020204020204" charset="-122"/>
              <a:ea typeface="微软雅黑" panose="020B0503020204020204" charset="-122"/>
            </a:endParaRPr>
          </a:p>
          <a:p>
            <a:r>
              <a:rPr lang="zh-CN" altLang="en-US" sz="1500" b="1" dirty="0">
                <a:solidFill>
                  <a:srgbClr val="00B050"/>
                </a:solidFill>
                <a:latin typeface="微软雅黑" panose="020B0503020204020204" charset="-122"/>
                <a:ea typeface="微软雅黑" panose="020B0503020204020204" charset="-122"/>
              </a:rPr>
              <a:t>物流</a:t>
            </a:r>
            <a:endParaRPr lang="en-US" altLang="zh-CN" sz="1500" b="1" dirty="0">
              <a:solidFill>
                <a:srgbClr val="00B050"/>
              </a:solidFill>
              <a:latin typeface="微软雅黑" panose="020B0503020204020204" charset="-122"/>
              <a:ea typeface="微软雅黑" panose="020B0503020204020204" charset="-122"/>
            </a:endParaRPr>
          </a:p>
          <a:p>
            <a:r>
              <a:rPr lang="zh-CN" altLang="en-US" sz="1500" b="1" dirty="0">
                <a:solidFill>
                  <a:srgbClr val="00B050"/>
                </a:solidFill>
                <a:latin typeface="微软雅黑" panose="020B0503020204020204" charset="-122"/>
                <a:ea typeface="微软雅黑" panose="020B0503020204020204" charset="-122"/>
              </a:rPr>
              <a:t>扩展</a:t>
            </a:r>
            <a:endParaRPr lang="en-US" altLang="zh-CN" sz="1500" b="1" dirty="0">
              <a:solidFill>
                <a:srgbClr val="00B050"/>
              </a:solidFill>
              <a:latin typeface="微软雅黑" panose="020B0503020204020204" charset="-122"/>
              <a:ea typeface="微软雅黑" panose="020B0503020204020204" charset="-122"/>
            </a:endParaRPr>
          </a:p>
        </p:txBody>
      </p:sp>
      <p:sp>
        <p:nvSpPr>
          <p:cNvPr id="2" name="矩形 47"/>
          <p:cNvSpPr>
            <a:spLocks noChangeArrowheads="1"/>
          </p:cNvSpPr>
          <p:nvPr/>
        </p:nvSpPr>
        <p:spPr bwMode="auto">
          <a:xfrm>
            <a:off x="121920" y="134620"/>
            <a:ext cx="5385435" cy="451485"/>
          </a:xfrm>
          <a:prstGeom prst="rect">
            <a:avLst/>
          </a:prstGeom>
          <a:noFill/>
          <a:ln w="9525">
            <a:noFill/>
            <a:miter lim="800000"/>
          </a:ln>
        </p:spPr>
        <p:txBody>
          <a:bodyPr wrap="square" lIns="82816" tIns="41408" rIns="82816" bIns="41408">
            <a:spAutoFit/>
          </a:bodyPr>
          <a:lstStyle/>
          <a:p>
            <a:pPr eaLnBrk="0" hangingPunct="0">
              <a:spcBef>
                <a:spcPct val="20000"/>
              </a:spcBef>
              <a:buFont typeface="Arial" panose="020B0604020202020204" pitchFamily="34" charset="0"/>
              <a:buNone/>
            </a:pPr>
            <a:r>
              <a:rPr lang="zh-CN" altLang="en-US" sz="2400" dirty="0">
                <a:solidFill>
                  <a:schemeClr val="bg1"/>
                </a:solidFill>
                <a:latin typeface="微软雅黑" panose="020B0503020204020204" charset="-122"/>
                <a:ea typeface="微软雅黑" panose="020B0503020204020204" charset="-122"/>
                <a:sym typeface="+mn-ea"/>
              </a:rPr>
              <a:t>万镇通运营服务平台运营链条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703859" y="1619448"/>
            <a:ext cx="4804799" cy="1520890"/>
          </a:xfrm>
          <a:prstGeom prst="roundRect">
            <a:avLst/>
          </a:prstGeom>
          <a:solidFill>
            <a:schemeClr val="bg1"/>
          </a:solidFill>
          <a:ln w="22225">
            <a:solidFill>
              <a:schemeClr val="tx1"/>
            </a:solidFill>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fontAlgn="base"/>
            <a:endParaRPr lang="zh-CN" altLang="en-US" sz="2800" b="1" dirty="0">
              <a:solidFill>
                <a:schemeClr val="tx1"/>
              </a:solidFill>
              <a:latin typeface="微软雅黑" panose="020B0503020204020204" charset="-122"/>
              <a:ea typeface="微软雅黑" panose="020B0503020204020204" charset="-122"/>
            </a:endParaRPr>
          </a:p>
        </p:txBody>
      </p:sp>
      <p:sp>
        <p:nvSpPr>
          <p:cNvPr id="33" name="圆角矩形 32"/>
          <p:cNvSpPr/>
          <p:nvPr/>
        </p:nvSpPr>
        <p:spPr>
          <a:xfrm>
            <a:off x="4400506" y="4633233"/>
            <a:ext cx="5489633" cy="1007706"/>
          </a:xfrm>
          <a:prstGeom prst="roundRect">
            <a:avLst/>
          </a:prstGeom>
          <a:solidFill>
            <a:schemeClr val="bg1"/>
          </a:solidFill>
          <a:ln w="22225">
            <a:solidFill>
              <a:schemeClr val="tx1"/>
            </a:solidFill>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fontAlgn="base"/>
            <a:endParaRPr lang="zh-CN" altLang="en-US" sz="2800" b="1" dirty="0">
              <a:solidFill>
                <a:schemeClr val="tx1"/>
              </a:solidFill>
              <a:latin typeface="微软雅黑" panose="020B0503020204020204" charset="-122"/>
              <a:ea typeface="微软雅黑" panose="020B0503020204020204" charset="-122"/>
            </a:endParaRPr>
          </a:p>
        </p:txBody>
      </p:sp>
      <p:sp>
        <p:nvSpPr>
          <p:cNvPr id="3" name="圆角矩形 2"/>
          <p:cNvSpPr/>
          <p:nvPr/>
        </p:nvSpPr>
        <p:spPr>
          <a:xfrm>
            <a:off x="4899876" y="2642001"/>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（华北）</a:t>
            </a:r>
          </a:p>
        </p:txBody>
      </p:sp>
      <p:sp>
        <p:nvSpPr>
          <p:cNvPr id="4" name="圆角矩形 3"/>
          <p:cNvSpPr/>
          <p:nvPr/>
        </p:nvSpPr>
        <p:spPr>
          <a:xfrm>
            <a:off x="5880488" y="2642001"/>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（华东）</a:t>
            </a:r>
          </a:p>
        </p:txBody>
      </p:sp>
      <p:sp>
        <p:nvSpPr>
          <p:cNvPr id="5" name="圆角矩形 4"/>
          <p:cNvSpPr/>
          <p:nvPr/>
        </p:nvSpPr>
        <p:spPr>
          <a:xfrm>
            <a:off x="8381992" y="2642001"/>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（华南）</a:t>
            </a:r>
          </a:p>
        </p:txBody>
      </p:sp>
      <p:sp>
        <p:nvSpPr>
          <p:cNvPr id="8" name="圆角矩形 7"/>
          <p:cNvSpPr/>
          <p:nvPr/>
        </p:nvSpPr>
        <p:spPr>
          <a:xfrm>
            <a:off x="7401380" y="2644132"/>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（华南）</a:t>
            </a:r>
          </a:p>
        </p:txBody>
      </p:sp>
      <p:sp>
        <p:nvSpPr>
          <p:cNvPr id="9" name="圆角矩形 8"/>
          <p:cNvSpPr/>
          <p:nvPr/>
        </p:nvSpPr>
        <p:spPr>
          <a:xfrm>
            <a:off x="4501819" y="5048724"/>
            <a:ext cx="794364"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（华北）</a:t>
            </a:r>
          </a:p>
        </p:txBody>
      </p:sp>
      <p:sp>
        <p:nvSpPr>
          <p:cNvPr id="10" name="圆角矩形 9"/>
          <p:cNvSpPr/>
          <p:nvPr/>
        </p:nvSpPr>
        <p:spPr>
          <a:xfrm>
            <a:off x="5361085" y="5048724"/>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（华北）</a:t>
            </a:r>
          </a:p>
        </p:txBody>
      </p:sp>
      <p:cxnSp>
        <p:nvCxnSpPr>
          <p:cNvPr id="22" name="肘形连接符 21"/>
          <p:cNvCxnSpPr>
            <a:stCxn id="9" idx="0"/>
            <a:endCxn id="10" idx="0"/>
          </p:cNvCxnSpPr>
          <p:nvPr/>
        </p:nvCxnSpPr>
        <p:spPr>
          <a:xfrm rot="16200000">
            <a:off x="5360988" y="4596448"/>
            <a:ext cx="3175" cy="923925"/>
          </a:xfrm>
          <a:prstGeom prst="bentConnector3">
            <a:avLst>
              <a:gd name="adj1" fmla="val 7560000"/>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 idx="2"/>
          </p:cNvCxnSpPr>
          <p:nvPr/>
        </p:nvCxnSpPr>
        <p:spPr>
          <a:xfrm>
            <a:off x="5361085" y="3017978"/>
            <a:ext cx="0" cy="1820723"/>
          </a:xfrm>
          <a:prstGeom prst="line">
            <a:avLst/>
          </a:prstGeom>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7003323" y="5061424"/>
            <a:ext cx="794364"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（华南）</a:t>
            </a:r>
          </a:p>
        </p:txBody>
      </p:sp>
      <p:sp>
        <p:nvSpPr>
          <p:cNvPr id="30" name="圆角矩形 29"/>
          <p:cNvSpPr/>
          <p:nvPr/>
        </p:nvSpPr>
        <p:spPr>
          <a:xfrm>
            <a:off x="7862589" y="5061424"/>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（华南）</a:t>
            </a:r>
          </a:p>
        </p:txBody>
      </p:sp>
      <p:cxnSp>
        <p:nvCxnSpPr>
          <p:cNvPr id="31" name="肘形连接符 30"/>
          <p:cNvCxnSpPr>
            <a:stCxn id="29" idx="0"/>
            <a:endCxn id="30" idx="0"/>
          </p:cNvCxnSpPr>
          <p:nvPr/>
        </p:nvCxnSpPr>
        <p:spPr>
          <a:xfrm rot="16200000">
            <a:off x="7862570" y="4609465"/>
            <a:ext cx="3175" cy="923290"/>
          </a:xfrm>
          <a:prstGeom prst="bentConnector3">
            <a:avLst>
              <a:gd name="adj1" fmla="val 7550000"/>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862589" y="3021153"/>
            <a:ext cx="0" cy="1808023"/>
          </a:xfrm>
          <a:prstGeom prst="line">
            <a:avLst/>
          </a:prstGeom>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5099495" y="1834889"/>
            <a:ext cx="4013526" cy="6450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charset="-122"/>
                <a:ea typeface="微软雅黑" panose="020B0503020204020204" charset="-122"/>
              </a:rPr>
              <a:t>万镇通全渠道销售平台</a:t>
            </a:r>
          </a:p>
        </p:txBody>
      </p:sp>
      <p:sp>
        <p:nvSpPr>
          <p:cNvPr id="16" name="圆角矩形 15"/>
          <p:cNvSpPr/>
          <p:nvPr/>
        </p:nvSpPr>
        <p:spPr>
          <a:xfrm>
            <a:off x="9224988" y="1245951"/>
            <a:ext cx="1839566" cy="827957"/>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微软雅黑" panose="020B0503020204020204" charset="-122"/>
                <a:ea typeface="微软雅黑" panose="020B0503020204020204" charset="-122"/>
              </a:rPr>
              <a:t>PC</a:t>
            </a:r>
            <a:r>
              <a:rPr lang="zh-CN" altLang="en-US" sz="2000" b="1" dirty="0">
                <a:solidFill>
                  <a:schemeClr val="tx1"/>
                </a:solidFill>
                <a:latin typeface="微软雅黑" panose="020B0503020204020204" charset="-122"/>
                <a:ea typeface="微软雅黑" panose="020B0503020204020204" charset="-122"/>
              </a:rPr>
              <a:t>运维</a:t>
            </a:r>
            <a:endParaRPr lang="en-US" altLang="zh-CN" sz="2000" b="1" dirty="0">
              <a:solidFill>
                <a:schemeClr val="tx1"/>
              </a:solidFill>
              <a:latin typeface="微软雅黑" panose="020B0503020204020204" charset="-122"/>
              <a:ea typeface="微软雅黑" panose="020B0503020204020204" charset="-122"/>
            </a:endParaRPr>
          </a:p>
          <a:p>
            <a:pPr algn="ctr"/>
            <a:r>
              <a:rPr lang="zh-CN" altLang="en-US" sz="1100" dirty="0">
                <a:solidFill>
                  <a:schemeClr val="tx1"/>
                </a:solidFill>
                <a:latin typeface="微软雅黑" panose="020B0503020204020204" charset="-122"/>
                <a:ea typeface="微软雅黑" panose="020B0503020204020204" charset="-122"/>
              </a:rPr>
              <a:t>（商品</a:t>
            </a:r>
            <a:r>
              <a:rPr lang="en-US" altLang="zh-CN" sz="1100" dirty="0">
                <a:solidFill>
                  <a:schemeClr val="tx1"/>
                </a:solidFill>
                <a:latin typeface="微软雅黑" panose="020B0503020204020204" charset="-122"/>
                <a:ea typeface="微软雅黑" panose="020B0503020204020204" charset="-122"/>
              </a:rPr>
              <a:t>/</a:t>
            </a:r>
            <a:r>
              <a:rPr lang="zh-CN" altLang="en-US" sz="1100" dirty="0">
                <a:solidFill>
                  <a:schemeClr val="tx1"/>
                </a:solidFill>
                <a:latin typeface="微软雅黑" panose="020B0503020204020204" charset="-122"/>
                <a:ea typeface="微软雅黑" panose="020B0503020204020204" charset="-122"/>
              </a:rPr>
              <a:t>价格、活动</a:t>
            </a:r>
            <a:r>
              <a:rPr lang="en-US" altLang="zh-CN" sz="1100" dirty="0">
                <a:solidFill>
                  <a:schemeClr val="tx1"/>
                </a:solidFill>
                <a:latin typeface="微软雅黑" panose="020B0503020204020204" charset="-122"/>
                <a:ea typeface="微软雅黑" panose="020B0503020204020204" charset="-122"/>
              </a:rPr>
              <a:t>/</a:t>
            </a:r>
            <a:r>
              <a:rPr lang="zh-CN" altLang="en-US" sz="1100" dirty="0">
                <a:solidFill>
                  <a:schemeClr val="tx1"/>
                </a:solidFill>
                <a:latin typeface="微软雅黑" panose="020B0503020204020204" charset="-122"/>
                <a:ea typeface="微软雅黑" panose="020B0503020204020204" charset="-122"/>
              </a:rPr>
              <a:t>促销、进销规则）</a:t>
            </a:r>
            <a:endParaRPr lang="en-US" altLang="zh-CN" sz="1100" dirty="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5011510" y="3298606"/>
            <a:ext cx="716280" cy="252730"/>
          </a:xfrm>
          <a:prstGeom prst="rect">
            <a:avLst/>
          </a:prstGeom>
          <a:noFill/>
        </p:spPr>
        <p:txBody>
          <a:bodyPr wrap="none" rtlCol="0">
            <a:spAutoFit/>
          </a:bodyPr>
          <a:lstStyle/>
          <a:p>
            <a:r>
              <a:rPr lang="zh-CN" altLang="en-US" sz="1050" dirty="0">
                <a:latin typeface="微软雅黑" panose="020B0503020204020204" charset="-122"/>
                <a:ea typeface="微软雅黑" panose="020B0503020204020204" charset="-122"/>
              </a:rPr>
              <a:t>区域锁定</a:t>
            </a:r>
          </a:p>
        </p:txBody>
      </p:sp>
      <p:sp>
        <p:nvSpPr>
          <p:cNvPr id="18" name="文本框 17"/>
          <p:cNvSpPr txBox="1"/>
          <p:nvPr/>
        </p:nvSpPr>
        <p:spPr>
          <a:xfrm>
            <a:off x="7512250" y="3299297"/>
            <a:ext cx="716280" cy="252730"/>
          </a:xfrm>
          <a:prstGeom prst="rect">
            <a:avLst/>
          </a:prstGeom>
          <a:noFill/>
        </p:spPr>
        <p:txBody>
          <a:bodyPr wrap="none" rtlCol="0">
            <a:spAutoFit/>
          </a:bodyPr>
          <a:lstStyle/>
          <a:p>
            <a:r>
              <a:rPr lang="zh-CN" altLang="en-US" sz="1050" dirty="0">
                <a:latin typeface="微软雅黑" panose="020B0503020204020204" charset="-122"/>
                <a:ea typeface="微软雅黑" panose="020B0503020204020204" charset="-122"/>
              </a:rPr>
              <a:t>区域锁定</a:t>
            </a:r>
          </a:p>
        </p:txBody>
      </p:sp>
      <p:sp>
        <p:nvSpPr>
          <p:cNvPr id="19" name="圆角矩形 18"/>
          <p:cNvSpPr/>
          <p:nvPr/>
        </p:nvSpPr>
        <p:spPr>
          <a:xfrm>
            <a:off x="8852008" y="5055074"/>
            <a:ext cx="922418" cy="3664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solidFill>
                <a:latin typeface="微软雅黑" panose="020B0503020204020204" charset="-122"/>
                <a:ea typeface="微软雅黑" panose="020B0503020204020204" charset="-122"/>
              </a:rPr>
              <a:t>新</a:t>
            </a:r>
            <a:r>
              <a:rPr lang="en-US" altLang="zh-CN" sz="1100" b="1" dirty="0">
                <a:solidFill>
                  <a:schemeClr val="tx1"/>
                </a:solidFill>
                <a:latin typeface="微软雅黑" panose="020B0503020204020204" charset="-122"/>
                <a:ea typeface="微软雅黑" panose="020B0503020204020204" charset="-122"/>
              </a:rPr>
              <a:t>b</a:t>
            </a:r>
            <a:r>
              <a:rPr lang="zh-CN" altLang="en-US" sz="1100" b="1" dirty="0">
                <a:solidFill>
                  <a:schemeClr val="tx1"/>
                </a:solidFill>
                <a:latin typeface="微软雅黑" panose="020B0503020204020204" charset="-122"/>
                <a:ea typeface="微软雅黑" panose="020B0503020204020204" charset="-122"/>
              </a:rPr>
              <a:t>注册（</a:t>
            </a:r>
            <a:r>
              <a:rPr lang="en-US" altLang="zh-CN" sz="1100" b="1" dirty="0">
                <a:solidFill>
                  <a:schemeClr val="tx1"/>
                </a:solidFill>
                <a:latin typeface="微软雅黑" panose="020B0503020204020204" charset="-122"/>
                <a:ea typeface="微软雅黑" panose="020B0503020204020204" charset="-122"/>
              </a:rPr>
              <a:t>GPS</a:t>
            </a:r>
            <a:r>
              <a:rPr lang="zh-CN" altLang="en-US" sz="1100" b="1" dirty="0">
                <a:solidFill>
                  <a:schemeClr val="tx1"/>
                </a:solidFill>
                <a:latin typeface="微软雅黑" panose="020B0503020204020204" charset="-122"/>
                <a:ea typeface="微软雅黑" panose="020B0503020204020204" charset="-122"/>
              </a:rPr>
              <a:t>锁定）</a:t>
            </a:r>
          </a:p>
        </p:txBody>
      </p:sp>
      <p:sp>
        <p:nvSpPr>
          <p:cNvPr id="34" name="圆角矩形 33"/>
          <p:cNvSpPr/>
          <p:nvPr/>
        </p:nvSpPr>
        <p:spPr>
          <a:xfrm>
            <a:off x="887298" y="3504835"/>
            <a:ext cx="1996408" cy="827957"/>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charset="-122"/>
                <a:ea typeface="微软雅黑" panose="020B0503020204020204" charset="-122"/>
              </a:rPr>
              <a:t>物流系统</a:t>
            </a:r>
            <a:endParaRPr lang="en-US" altLang="zh-CN" sz="1100" dirty="0">
              <a:solidFill>
                <a:schemeClr val="tx1"/>
              </a:solidFill>
              <a:latin typeface="微软雅黑" panose="020B0503020204020204" charset="-122"/>
              <a:ea typeface="微软雅黑" panose="020B0503020204020204" charset="-122"/>
            </a:endParaRPr>
          </a:p>
        </p:txBody>
      </p:sp>
      <p:cxnSp>
        <p:nvCxnSpPr>
          <p:cNvPr id="36" name="肘形连接符 35"/>
          <p:cNvCxnSpPr>
            <a:stCxn id="2" idx="1"/>
            <a:endCxn id="34" idx="0"/>
          </p:cNvCxnSpPr>
          <p:nvPr/>
        </p:nvCxnSpPr>
        <p:spPr>
          <a:xfrm rot="10800000" flipV="1">
            <a:off x="1885315" y="2389505"/>
            <a:ext cx="2818765" cy="1124585"/>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34" idx="2"/>
            <a:endCxn id="33" idx="1"/>
          </p:cNvCxnSpPr>
          <p:nvPr/>
        </p:nvCxnSpPr>
        <p:spPr>
          <a:xfrm rot="5400000" flipV="1">
            <a:off x="2740660" y="3486785"/>
            <a:ext cx="804545" cy="2515235"/>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右大括号 47"/>
          <p:cNvSpPr/>
          <p:nvPr/>
        </p:nvSpPr>
        <p:spPr>
          <a:xfrm rot="16200000">
            <a:off x="6908877" y="3037202"/>
            <a:ext cx="245471" cy="2956386"/>
          </a:xfrm>
          <a:prstGeom prst="rightBrace">
            <a:avLst>
              <a:gd name="adj1" fmla="val 112635"/>
              <a:gd name="adj2" fmla="val 4994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9" name="直接箭头连接符 48"/>
          <p:cNvCxnSpPr/>
          <p:nvPr/>
        </p:nvCxnSpPr>
        <p:spPr>
          <a:xfrm flipV="1">
            <a:off x="7027498" y="3140338"/>
            <a:ext cx="4115" cy="123664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6585585" y="3759827"/>
            <a:ext cx="449580" cy="252730"/>
          </a:xfrm>
          <a:prstGeom prst="rect">
            <a:avLst/>
          </a:prstGeom>
          <a:noFill/>
        </p:spPr>
        <p:txBody>
          <a:bodyPr wrap="none" rtlCol="0">
            <a:spAutoFit/>
          </a:bodyPr>
          <a:lstStyle/>
          <a:p>
            <a:r>
              <a:rPr lang="zh-CN" altLang="en-US" sz="1050" dirty="0">
                <a:solidFill>
                  <a:srgbClr val="FF0000"/>
                </a:solidFill>
                <a:latin typeface="微软雅黑" panose="020B0503020204020204" charset="-122"/>
                <a:ea typeface="微软雅黑" panose="020B0503020204020204" charset="-122"/>
              </a:rPr>
              <a:t>采购</a:t>
            </a:r>
          </a:p>
        </p:txBody>
      </p:sp>
      <p:sp>
        <p:nvSpPr>
          <p:cNvPr id="54" name="文本框 53"/>
          <p:cNvSpPr txBox="1"/>
          <p:nvPr/>
        </p:nvSpPr>
        <p:spPr>
          <a:xfrm>
            <a:off x="2593815" y="2097619"/>
            <a:ext cx="1088390" cy="252730"/>
          </a:xfrm>
          <a:prstGeom prst="rect">
            <a:avLst/>
          </a:prstGeom>
          <a:noFill/>
        </p:spPr>
        <p:txBody>
          <a:bodyPr wrap="none" rtlCol="0">
            <a:spAutoFit/>
          </a:bodyPr>
          <a:lstStyle/>
          <a:p>
            <a:r>
              <a:rPr lang="zh-CN" altLang="en-US" sz="1050" dirty="0">
                <a:solidFill>
                  <a:srgbClr val="FF0000"/>
                </a:solidFill>
                <a:latin typeface="微软雅黑" panose="020B0503020204020204" charset="-122"/>
                <a:ea typeface="微软雅黑" panose="020B0503020204020204" charset="-122"/>
              </a:rPr>
              <a:t>订单传递给</a:t>
            </a:r>
            <a:r>
              <a:rPr lang="en-US" altLang="zh-CN" sz="1050" dirty="0">
                <a:solidFill>
                  <a:srgbClr val="FF0000"/>
                </a:solidFill>
                <a:latin typeface="微软雅黑" panose="020B0503020204020204" charset="-122"/>
                <a:ea typeface="微软雅黑" panose="020B0503020204020204" charset="-122"/>
              </a:rPr>
              <a:t>SEC</a:t>
            </a:r>
            <a:endParaRPr lang="zh-CN" altLang="en-US" sz="1050" dirty="0">
              <a:solidFill>
                <a:srgbClr val="FF0000"/>
              </a:solidFill>
              <a:latin typeface="微软雅黑" panose="020B0503020204020204" charset="-122"/>
              <a:ea typeface="微软雅黑" panose="020B0503020204020204" charset="-122"/>
            </a:endParaRPr>
          </a:p>
        </p:txBody>
      </p:sp>
      <p:sp>
        <p:nvSpPr>
          <p:cNvPr id="55" name="文本框 54"/>
          <p:cNvSpPr txBox="1"/>
          <p:nvPr/>
        </p:nvSpPr>
        <p:spPr>
          <a:xfrm>
            <a:off x="2593815" y="4782619"/>
            <a:ext cx="1012190" cy="252730"/>
          </a:xfrm>
          <a:prstGeom prst="rect">
            <a:avLst/>
          </a:prstGeom>
          <a:noFill/>
        </p:spPr>
        <p:txBody>
          <a:bodyPr wrap="none" rtlCol="0">
            <a:spAutoFit/>
          </a:bodyPr>
          <a:lstStyle/>
          <a:p>
            <a:r>
              <a:rPr lang="en-US" altLang="zh-CN" sz="1050" dirty="0">
                <a:solidFill>
                  <a:srgbClr val="FF0000"/>
                </a:solidFill>
                <a:latin typeface="微软雅黑" panose="020B0503020204020204" charset="-122"/>
                <a:ea typeface="微软雅黑" panose="020B0503020204020204" charset="-122"/>
              </a:rPr>
              <a:t>SEC</a:t>
            </a:r>
            <a:r>
              <a:rPr lang="zh-CN" altLang="en-US" sz="1050" dirty="0">
                <a:solidFill>
                  <a:srgbClr val="FF0000"/>
                </a:solidFill>
                <a:latin typeface="微软雅黑" panose="020B0503020204020204" charset="-122"/>
                <a:ea typeface="微软雅黑" panose="020B0503020204020204" charset="-122"/>
              </a:rPr>
              <a:t>发货</a:t>
            </a:r>
            <a:r>
              <a:rPr lang="en-US" altLang="zh-CN" sz="1050" dirty="0">
                <a:solidFill>
                  <a:srgbClr val="FF0000"/>
                </a:solidFill>
                <a:latin typeface="微软雅黑" panose="020B0503020204020204" charset="-122"/>
                <a:ea typeface="微软雅黑" panose="020B0503020204020204" charset="-122"/>
              </a:rPr>
              <a:t>/</a:t>
            </a:r>
            <a:r>
              <a:rPr lang="zh-CN" altLang="en-US" sz="1050" dirty="0">
                <a:solidFill>
                  <a:srgbClr val="FF0000"/>
                </a:solidFill>
                <a:latin typeface="微软雅黑" panose="020B0503020204020204" charset="-122"/>
                <a:ea typeface="微软雅黑" panose="020B0503020204020204" charset="-122"/>
              </a:rPr>
              <a:t>配送</a:t>
            </a:r>
          </a:p>
        </p:txBody>
      </p:sp>
      <p:cxnSp>
        <p:nvCxnSpPr>
          <p:cNvPr id="56" name="肘形连接符 55"/>
          <p:cNvCxnSpPr>
            <a:stCxn id="2" idx="3"/>
            <a:endCxn id="33" idx="3"/>
          </p:cNvCxnSpPr>
          <p:nvPr/>
        </p:nvCxnSpPr>
        <p:spPr>
          <a:xfrm>
            <a:off x="9509125" y="2389505"/>
            <a:ext cx="381000" cy="2757170"/>
          </a:xfrm>
          <a:prstGeom prst="bentConnector3">
            <a:avLst>
              <a:gd name="adj1" fmla="val 162500"/>
            </a:avLst>
          </a:prstGeom>
          <a:ln w="28575">
            <a:solidFill>
              <a:srgbClr val="00B0F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10739390" y="3788200"/>
            <a:ext cx="773430" cy="252730"/>
          </a:xfrm>
          <a:prstGeom prst="rect">
            <a:avLst/>
          </a:prstGeom>
          <a:noFill/>
        </p:spPr>
        <p:txBody>
          <a:bodyPr wrap="none" rtlCol="0">
            <a:spAutoFit/>
          </a:bodyPr>
          <a:lstStyle/>
          <a:p>
            <a:r>
              <a:rPr lang="zh-CN" altLang="en-US" sz="1050" dirty="0">
                <a:solidFill>
                  <a:srgbClr val="00B0F0"/>
                </a:solidFill>
                <a:latin typeface="微软雅黑" panose="020B0503020204020204" charset="-122"/>
                <a:ea typeface="微软雅黑" panose="020B0503020204020204" charset="-122"/>
              </a:rPr>
              <a:t>返款</a:t>
            </a:r>
            <a:r>
              <a:rPr lang="en-US" altLang="zh-CN" sz="1050" dirty="0">
                <a:solidFill>
                  <a:srgbClr val="00B0F0"/>
                </a:solidFill>
                <a:latin typeface="微软雅黑" panose="020B0503020204020204" charset="-122"/>
                <a:ea typeface="微软雅黑" panose="020B0503020204020204" charset="-122"/>
              </a:rPr>
              <a:t>/</a:t>
            </a:r>
            <a:r>
              <a:rPr lang="zh-CN" altLang="en-US" sz="1050" dirty="0">
                <a:solidFill>
                  <a:srgbClr val="00B0F0"/>
                </a:solidFill>
                <a:latin typeface="微软雅黑" panose="020B0503020204020204" charset="-122"/>
                <a:ea typeface="微软雅黑" panose="020B0503020204020204" charset="-122"/>
              </a:rPr>
              <a:t>折扣</a:t>
            </a:r>
          </a:p>
        </p:txBody>
      </p:sp>
      <p:cxnSp>
        <p:nvCxnSpPr>
          <p:cNvPr id="64" name="直接箭头连接符 63"/>
          <p:cNvCxnSpPr>
            <a:endCxn id="65" idx="1"/>
          </p:cNvCxnSpPr>
          <p:nvPr/>
        </p:nvCxnSpPr>
        <p:spPr>
          <a:xfrm>
            <a:off x="188003" y="1058149"/>
            <a:ext cx="63299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182"/>
          <p:cNvSpPr txBox="1"/>
          <p:nvPr/>
        </p:nvSpPr>
        <p:spPr>
          <a:xfrm>
            <a:off x="820993" y="896566"/>
            <a:ext cx="815391" cy="321945"/>
          </a:xfrm>
          <a:prstGeom prst="rect">
            <a:avLst/>
          </a:prstGeom>
          <a:noFill/>
        </p:spPr>
        <p:txBody>
          <a:bodyPr wrap="square" rtlCol="0">
            <a:spAutoFit/>
          </a:bodyPr>
          <a:lstStyle/>
          <a:p>
            <a:r>
              <a:rPr lang="zh-CN" altLang="en-US" sz="1500" dirty="0">
                <a:solidFill>
                  <a:schemeClr val="tx1"/>
                </a:solidFill>
                <a:latin typeface="微软雅黑" panose="020B0503020204020204" charset="-122"/>
                <a:ea typeface="微软雅黑" panose="020B0503020204020204" charset="-122"/>
              </a:rPr>
              <a:t>资金流</a:t>
            </a:r>
          </a:p>
        </p:txBody>
      </p:sp>
      <p:cxnSp>
        <p:nvCxnSpPr>
          <p:cNvPr id="66" name="直接箭头连接符 65"/>
          <p:cNvCxnSpPr/>
          <p:nvPr/>
        </p:nvCxnSpPr>
        <p:spPr>
          <a:xfrm>
            <a:off x="1734388" y="1058149"/>
            <a:ext cx="632991"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TextBox 182"/>
          <p:cNvSpPr txBox="1"/>
          <p:nvPr/>
        </p:nvSpPr>
        <p:spPr>
          <a:xfrm>
            <a:off x="2367379" y="887142"/>
            <a:ext cx="596900" cy="321945"/>
          </a:xfrm>
          <a:prstGeom prst="rect">
            <a:avLst/>
          </a:prstGeom>
          <a:noFill/>
        </p:spPr>
        <p:txBody>
          <a:bodyPr wrap="square" rtlCol="0">
            <a:spAutoFit/>
          </a:bodyPr>
          <a:lstStyle/>
          <a:p>
            <a:r>
              <a:rPr lang="zh-CN" altLang="en-US" sz="1500" dirty="0">
                <a:solidFill>
                  <a:schemeClr val="tx1"/>
                </a:solidFill>
                <a:latin typeface="微软雅黑" panose="020B0503020204020204" charset="-122"/>
                <a:ea typeface="微软雅黑" panose="020B0503020204020204" charset="-122"/>
              </a:rPr>
              <a:t>物流</a:t>
            </a:r>
          </a:p>
        </p:txBody>
      </p:sp>
      <p:cxnSp>
        <p:nvCxnSpPr>
          <p:cNvPr id="43" name="直接箭头连接符 42"/>
          <p:cNvCxnSpPr/>
          <p:nvPr/>
        </p:nvCxnSpPr>
        <p:spPr>
          <a:xfrm flipH="1" flipV="1">
            <a:off x="7203521" y="3135788"/>
            <a:ext cx="1842" cy="149744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7253576" y="3759827"/>
            <a:ext cx="449580" cy="252730"/>
          </a:xfrm>
          <a:prstGeom prst="rect">
            <a:avLst/>
          </a:prstGeom>
          <a:noFill/>
        </p:spPr>
        <p:txBody>
          <a:bodyPr wrap="none" rtlCol="0">
            <a:spAutoFit/>
          </a:bodyPr>
          <a:lstStyle/>
          <a:p>
            <a:r>
              <a:rPr lang="zh-CN" altLang="en-US" sz="1050" dirty="0">
                <a:solidFill>
                  <a:srgbClr val="00B0F0"/>
                </a:solidFill>
                <a:latin typeface="微软雅黑" panose="020B0503020204020204" charset="-122"/>
                <a:ea typeface="微软雅黑" panose="020B0503020204020204" charset="-122"/>
              </a:rPr>
              <a:t>支付</a:t>
            </a:r>
          </a:p>
        </p:txBody>
      </p:sp>
      <p:sp>
        <p:nvSpPr>
          <p:cNvPr id="7" name="矩形 47"/>
          <p:cNvSpPr>
            <a:spLocks noChangeArrowheads="1"/>
          </p:cNvSpPr>
          <p:nvPr/>
        </p:nvSpPr>
        <p:spPr bwMode="auto">
          <a:xfrm>
            <a:off x="121920" y="134620"/>
            <a:ext cx="5385435" cy="451485"/>
          </a:xfrm>
          <a:prstGeom prst="rect">
            <a:avLst/>
          </a:prstGeom>
          <a:noFill/>
          <a:ln w="9525">
            <a:noFill/>
            <a:miter lim="800000"/>
          </a:ln>
        </p:spPr>
        <p:txBody>
          <a:bodyPr wrap="square" lIns="82816" tIns="41408" rIns="82816" bIns="41408">
            <a:spAutoFit/>
          </a:bodyPr>
          <a:lstStyle/>
          <a:p>
            <a:pPr eaLnBrk="0" hangingPunct="0">
              <a:spcBef>
                <a:spcPct val="20000"/>
              </a:spcBef>
              <a:buFont typeface="Arial" panose="020B0604020202020204" pitchFamily="34" charset="0"/>
              <a:buNone/>
            </a:pPr>
            <a:r>
              <a:rPr lang="zh-CN" altLang="en-US" sz="2400" dirty="0">
                <a:solidFill>
                  <a:schemeClr val="bg1"/>
                </a:solidFill>
                <a:latin typeface="微软雅黑" panose="020B0503020204020204" charset="-122"/>
                <a:ea typeface="微软雅黑" panose="020B0503020204020204" charset="-122"/>
                <a:sym typeface="+mn-ea"/>
              </a:rPr>
              <a:t>万镇通全渠道销售平台运营链条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十字箭头 13"/>
          <p:cNvSpPr/>
          <p:nvPr/>
        </p:nvSpPr>
        <p:spPr>
          <a:xfrm rot="2700000">
            <a:off x="4395788" y="2320925"/>
            <a:ext cx="2903538" cy="2909887"/>
          </a:xfrm>
          <a:prstGeom prst="quadArrow">
            <a:avLst/>
          </a:prstGeom>
          <a:solidFill>
            <a:schemeClr val="accent2">
              <a:lumMod val="20000"/>
              <a:lumOff val="80000"/>
            </a:schemeClr>
          </a:solidFill>
          <a:ln w="9525" cap="flat" cmpd="sng" algn="ctr">
            <a:solidFill>
              <a:srgbClr val="FF0000"/>
            </a:solidFill>
            <a:prstDash val="solid"/>
            <a:round/>
            <a:headEnd type="none" w="med" len="med"/>
            <a:tailEnd type="none" w="med" len="me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9458" name="菱形 4"/>
          <p:cNvSpPr>
            <a:spLocks noChangeArrowheads="1"/>
          </p:cNvSpPr>
          <p:nvPr/>
        </p:nvSpPr>
        <p:spPr bwMode="auto">
          <a:xfrm>
            <a:off x="4640263" y="2787650"/>
            <a:ext cx="2354262" cy="2016125"/>
          </a:xfrm>
          <a:prstGeom prst="diamond">
            <a:avLst/>
          </a:prstGeom>
          <a:solidFill>
            <a:schemeClr val="bg1"/>
          </a:solidFill>
          <a:ln w="9525" algn="ctr">
            <a:solidFill>
              <a:srgbClr val="00B0F0"/>
            </a:solidFill>
            <a:round/>
          </a:ln>
        </p:spPr>
        <p:txBody>
          <a:bodyPr/>
          <a:lstStyle/>
          <a:p>
            <a:pPr algn="ctr">
              <a:buFont typeface="Arial" panose="020B0604020202020204" pitchFamily="34" charset="0"/>
              <a:buNone/>
            </a:pPr>
            <a:r>
              <a:rPr lang="zh-CN" altLang="en-US" sz="2800">
                <a:latin typeface="微软雅黑" panose="020B0503020204020204" charset="-122"/>
                <a:ea typeface="微软雅黑" panose="020B0503020204020204" charset="-122"/>
              </a:rPr>
              <a:t>平台</a:t>
            </a:r>
          </a:p>
          <a:p>
            <a:pPr algn="ctr">
              <a:buFont typeface="Arial" panose="020B0604020202020204" pitchFamily="34" charset="0"/>
              <a:buNone/>
            </a:pPr>
            <a:r>
              <a:rPr lang="zh-CN" altLang="en-US" sz="2800">
                <a:latin typeface="微软雅黑" panose="020B0503020204020204" charset="-122"/>
                <a:ea typeface="微软雅黑" panose="020B0503020204020204" charset="-122"/>
              </a:rPr>
              <a:t>运营</a:t>
            </a:r>
          </a:p>
        </p:txBody>
      </p:sp>
      <p:sp>
        <p:nvSpPr>
          <p:cNvPr id="19459" name="菱形 5"/>
          <p:cNvSpPr>
            <a:spLocks noChangeArrowheads="1"/>
          </p:cNvSpPr>
          <p:nvPr/>
        </p:nvSpPr>
        <p:spPr bwMode="auto">
          <a:xfrm>
            <a:off x="2457450" y="912813"/>
            <a:ext cx="2700338" cy="2700337"/>
          </a:xfrm>
          <a:prstGeom prst="diamond">
            <a:avLst/>
          </a:prstGeom>
          <a:solidFill>
            <a:schemeClr val="bg1"/>
          </a:solidFill>
          <a:ln w="9525" algn="ctr">
            <a:solidFill>
              <a:srgbClr val="FFC000"/>
            </a:solidFill>
            <a:round/>
          </a:ln>
        </p:spPr>
        <p:txBody>
          <a:bodyPr/>
          <a:lstStyle/>
          <a:p>
            <a:pPr algn="ctr">
              <a:buFont typeface="Arial" panose="020B0604020202020204" pitchFamily="34" charset="0"/>
              <a:buNone/>
            </a:pPr>
            <a:r>
              <a:rPr lang="zh-CN" altLang="en-US" sz="2400">
                <a:latin typeface="微软雅黑" panose="020B0503020204020204" charset="-122"/>
                <a:ea typeface="微软雅黑" panose="020B0503020204020204" charset="-122"/>
              </a:rPr>
              <a:t>企业</a:t>
            </a:r>
          </a:p>
          <a:p>
            <a:pPr algn="ctr">
              <a:buFont typeface="Arial" panose="020B0604020202020204" pitchFamily="34" charset="0"/>
              <a:buNone/>
            </a:pPr>
            <a:endParaRPr lang="zh-CN" altLang="en-US" sz="2000">
              <a:latin typeface="微软雅黑" panose="020B0503020204020204" charset="-122"/>
              <a:ea typeface="微软雅黑" panose="020B0503020204020204" charset="-122"/>
            </a:endParaRPr>
          </a:p>
          <a:p>
            <a:pPr algn="ctr">
              <a:buFont typeface="Arial" panose="020B0604020202020204" pitchFamily="34" charset="0"/>
              <a:buNone/>
            </a:pPr>
            <a:r>
              <a:rPr lang="zh-CN" altLang="en-US">
                <a:latin typeface="微软雅黑" panose="020B0503020204020204" charset="-122"/>
                <a:ea typeface="微软雅黑" panose="020B0503020204020204" charset="-122"/>
              </a:rPr>
              <a:t>开放产品、渠道、政策及参与机会</a:t>
            </a:r>
          </a:p>
        </p:txBody>
      </p:sp>
      <p:sp>
        <p:nvSpPr>
          <p:cNvPr id="19460" name="菱形 6"/>
          <p:cNvSpPr>
            <a:spLocks noChangeArrowheads="1"/>
          </p:cNvSpPr>
          <p:nvPr/>
        </p:nvSpPr>
        <p:spPr bwMode="auto">
          <a:xfrm>
            <a:off x="6215063" y="912813"/>
            <a:ext cx="3036887" cy="2700337"/>
          </a:xfrm>
          <a:prstGeom prst="diamond">
            <a:avLst/>
          </a:prstGeom>
          <a:solidFill>
            <a:schemeClr val="bg1"/>
          </a:solidFill>
          <a:ln w="9525" algn="ctr">
            <a:solidFill>
              <a:srgbClr val="00B050"/>
            </a:solidFill>
            <a:round/>
          </a:ln>
        </p:spPr>
        <p:txBody>
          <a:bodyPr/>
          <a:lstStyle/>
          <a:p>
            <a:pPr algn="ctr">
              <a:buFont typeface="Arial" panose="020B0604020202020204" pitchFamily="34" charset="0"/>
              <a:buNone/>
            </a:pPr>
            <a:r>
              <a:rPr lang="zh-CN" altLang="en-US" sz="2400">
                <a:latin typeface="微软雅黑" panose="020B0503020204020204" charset="-122"/>
                <a:ea typeface="微软雅黑" panose="020B0503020204020204" charset="-122"/>
                <a:sym typeface="+mn-ea"/>
              </a:rPr>
              <a:t>合伙人</a:t>
            </a:r>
          </a:p>
          <a:p>
            <a:pPr algn="ctr">
              <a:buFont typeface="Arial" panose="020B0604020202020204" pitchFamily="34" charset="0"/>
              <a:buNone/>
            </a:pPr>
            <a:endParaRPr lang="zh-CN" altLang="en-US">
              <a:latin typeface="微软雅黑" panose="020B0503020204020204" charset="-122"/>
              <a:ea typeface="微软雅黑" panose="020B0503020204020204" charset="-122"/>
            </a:endParaRPr>
          </a:p>
          <a:p>
            <a:pPr algn="ctr">
              <a:buFont typeface="Arial" panose="020B0604020202020204" pitchFamily="34" charset="0"/>
              <a:buNone/>
            </a:pPr>
            <a:r>
              <a:rPr lang="zh-CN" altLang="en-US">
                <a:latin typeface="微软雅黑" panose="020B0503020204020204" charset="-122"/>
                <a:ea typeface="微软雅黑" panose="020B0503020204020204" charset="-122"/>
                <a:sym typeface="+mn-ea"/>
              </a:rPr>
              <a:t>向合作伙伴赋能，提供政策机会及利益</a:t>
            </a:r>
          </a:p>
          <a:p>
            <a:pPr algn="ctr">
              <a:buFont typeface="Arial" panose="020B0604020202020204" pitchFamily="34" charset="0"/>
              <a:buNone/>
            </a:pPr>
            <a:endParaRPr lang="zh-CN" altLang="en-US">
              <a:latin typeface="微软雅黑" panose="020B0503020204020204" charset="-122"/>
              <a:ea typeface="微软雅黑" panose="020B0503020204020204" charset="-122"/>
            </a:endParaRPr>
          </a:p>
        </p:txBody>
      </p:sp>
      <p:sp>
        <p:nvSpPr>
          <p:cNvPr id="19461" name="菱形 7"/>
          <p:cNvSpPr>
            <a:spLocks noChangeArrowheads="1"/>
          </p:cNvSpPr>
          <p:nvPr/>
        </p:nvSpPr>
        <p:spPr bwMode="auto">
          <a:xfrm>
            <a:off x="2379663" y="3949700"/>
            <a:ext cx="3022600" cy="2700338"/>
          </a:xfrm>
          <a:prstGeom prst="diamond">
            <a:avLst/>
          </a:prstGeom>
          <a:solidFill>
            <a:schemeClr val="bg1"/>
          </a:solidFill>
          <a:ln w="9525" algn="ctr">
            <a:solidFill>
              <a:srgbClr val="0070C0"/>
            </a:solidFill>
            <a:round/>
          </a:ln>
        </p:spPr>
        <p:txBody>
          <a:bodyPr/>
          <a:lstStyle/>
          <a:p>
            <a:pPr algn="ctr">
              <a:buFont typeface="Arial" panose="020B0604020202020204" pitchFamily="34" charset="0"/>
              <a:buNone/>
            </a:pPr>
            <a:r>
              <a:rPr lang="zh-CN" altLang="en-US" sz="2400">
                <a:latin typeface="微软雅黑" panose="020B0503020204020204" charset="-122"/>
                <a:ea typeface="微软雅黑" panose="020B0503020204020204" charset="-122"/>
              </a:rPr>
              <a:t>经纪人</a:t>
            </a:r>
          </a:p>
          <a:p>
            <a:pPr algn="ctr">
              <a:buFont typeface="Arial" panose="020B0604020202020204" pitchFamily="34" charset="0"/>
              <a:buNone/>
            </a:pPr>
            <a:endParaRPr lang="zh-CN" altLang="en-US">
              <a:latin typeface="微软雅黑" panose="020B0503020204020204" charset="-122"/>
              <a:ea typeface="微软雅黑" panose="020B0503020204020204" charset="-122"/>
            </a:endParaRPr>
          </a:p>
          <a:p>
            <a:pPr algn="ctr">
              <a:buFont typeface="Arial" panose="020B0604020202020204" pitchFamily="34" charset="0"/>
              <a:buNone/>
            </a:pPr>
            <a:r>
              <a:rPr lang="zh-CN" altLang="en-US">
                <a:latin typeface="微软雅黑" panose="020B0503020204020204" charset="-122"/>
                <a:ea typeface="微软雅黑" panose="020B0503020204020204" charset="-122"/>
              </a:rPr>
              <a:t>向企业赋能，</a:t>
            </a:r>
          </a:p>
          <a:p>
            <a:pPr algn="ctr">
              <a:buFont typeface="Arial" panose="020B0604020202020204" pitchFamily="34" charset="0"/>
              <a:buNone/>
            </a:pPr>
            <a:r>
              <a:rPr lang="zh-CN" altLang="en-US">
                <a:latin typeface="微软雅黑" panose="020B0503020204020204" charset="-122"/>
                <a:ea typeface="微软雅黑" panose="020B0503020204020204" charset="-122"/>
              </a:rPr>
              <a:t>提供一线资讯需求及客户</a:t>
            </a:r>
          </a:p>
        </p:txBody>
      </p:sp>
      <p:sp>
        <p:nvSpPr>
          <p:cNvPr id="19462" name="菱形 8"/>
          <p:cNvSpPr>
            <a:spLocks noChangeArrowheads="1"/>
          </p:cNvSpPr>
          <p:nvPr/>
        </p:nvSpPr>
        <p:spPr bwMode="auto">
          <a:xfrm>
            <a:off x="6243638" y="3949700"/>
            <a:ext cx="3078162" cy="2700338"/>
          </a:xfrm>
          <a:prstGeom prst="diamond">
            <a:avLst/>
          </a:prstGeom>
          <a:solidFill>
            <a:schemeClr val="bg1"/>
          </a:solidFill>
          <a:ln w="9525" algn="ctr">
            <a:solidFill>
              <a:srgbClr val="7030A0"/>
            </a:solidFill>
            <a:round/>
          </a:ln>
        </p:spPr>
        <p:txBody>
          <a:bodyPr/>
          <a:lstStyle/>
          <a:p>
            <a:pPr algn="ctr">
              <a:buFont typeface="Arial" panose="020B0604020202020204" pitchFamily="34" charset="0"/>
              <a:buNone/>
            </a:pPr>
            <a:r>
              <a:rPr lang="zh-CN" altLang="en-US" sz="2400">
                <a:latin typeface="微软雅黑" panose="020B0503020204020204" charset="-122"/>
                <a:ea typeface="微软雅黑" panose="020B0503020204020204" charset="-122"/>
              </a:rPr>
              <a:t>门店</a:t>
            </a:r>
          </a:p>
          <a:p>
            <a:pPr algn="ctr">
              <a:buFont typeface="Arial" panose="020B0604020202020204" pitchFamily="34" charset="0"/>
              <a:buNone/>
            </a:pPr>
            <a:endParaRPr lang="zh-CN" altLang="en-US">
              <a:latin typeface="微软雅黑" panose="020B0503020204020204" charset="-122"/>
              <a:ea typeface="微软雅黑" panose="020B0503020204020204" charset="-122"/>
            </a:endParaRPr>
          </a:p>
          <a:p>
            <a:pPr algn="ctr">
              <a:buFont typeface="Arial" panose="020B0604020202020204" pitchFamily="34" charset="0"/>
              <a:buNone/>
            </a:pPr>
            <a:r>
              <a:rPr lang="zh-CN" altLang="en-US">
                <a:latin typeface="微软雅黑" panose="020B0503020204020204" charset="-122"/>
                <a:ea typeface="微软雅黑" panose="020B0503020204020204" charset="-122"/>
              </a:rPr>
              <a:t>向经纪人赋能，提供信用商品及服务</a:t>
            </a:r>
          </a:p>
        </p:txBody>
      </p:sp>
      <p:sp>
        <p:nvSpPr>
          <p:cNvPr id="63" name="未知"/>
          <p:cNvSpPr/>
          <p:nvPr/>
        </p:nvSpPr>
        <p:spPr bwMode="auto">
          <a:xfrm rot="10648635" flipH="1" flipV="1">
            <a:off x="5126038" y="1277938"/>
            <a:ext cx="1323975" cy="484187"/>
          </a:xfrm>
          <a:custGeom>
            <a:avLst/>
            <a:gdLst>
              <a:gd name="T0" fmla="*/ 0 w 1286"/>
              <a:gd name="T1" fmla="*/ 291 h 470"/>
              <a:gd name="T2" fmla="*/ 6 w 1286"/>
              <a:gd name="T3" fmla="*/ 470 h 470"/>
              <a:gd name="T4" fmla="*/ 660 w 1286"/>
              <a:gd name="T5" fmla="*/ 201 h 470"/>
              <a:gd name="T6" fmla="*/ 1286 w 1286"/>
              <a:gd name="T7" fmla="*/ 431 h 470"/>
              <a:gd name="T8" fmla="*/ 1286 w 1286"/>
              <a:gd name="T9" fmla="*/ 0 h 470"/>
              <a:gd name="T10" fmla="*/ 1163 w 1286"/>
              <a:gd name="T11" fmla="*/ 168 h 470"/>
              <a:gd name="T12" fmla="*/ 666 w 1286"/>
              <a:gd name="T13" fmla="*/ 39 h 470"/>
              <a:gd name="T14" fmla="*/ 0 w 1286"/>
              <a:gd name="T15" fmla="*/ 29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338899">
                  <a:gamma/>
                  <a:tint val="0"/>
                  <a:invGamma/>
                </a:srgbClr>
              </a:gs>
              <a:gs pos="100000">
                <a:srgbClr val="338899"/>
              </a:gs>
            </a:gsLst>
            <a:lin ang="0" scaled="1"/>
          </a:gradFill>
          <a:ln>
            <a:noFill/>
          </a:ln>
          <a:effectLst/>
        </p:spPr>
        <p:txBody>
          <a:bodyPr wrap="none" anchor="ctr"/>
          <a:lstStyle/>
          <a:p>
            <a:pPr fontAlgn="auto">
              <a:spcBef>
                <a:spcPts val="0"/>
              </a:spcBef>
              <a:spcAft>
                <a:spcPts val="0"/>
              </a:spcAft>
              <a:defRPr/>
            </a:pPr>
            <a:endParaRPr lang="zh-CN" altLang="en-US">
              <a:latin typeface="+mn-ea"/>
              <a:ea typeface="+mn-ea"/>
            </a:endParaRPr>
          </a:p>
        </p:txBody>
      </p:sp>
      <p:sp>
        <p:nvSpPr>
          <p:cNvPr id="11" name="未知"/>
          <p:cNvSpPr/>
          <p:nvPr/>
        </p:nvSpPr>
        <p:spPr bwMode="auto">
          <a:xfrm rot="16200000" flipH="1" flipV="1">
            <a:off x="8159750" y="3554413"/>
            <a:ext cx="1323975" cy="482600"/>
          </a:xfrm>
          <a:custGeom>
            <a:avLst/>
            <a:gdLst>
              <a:gd name="T0" fmla="*/ 0 w 1286"/>
              <a:gd name="T1" fmla="*/ 291 h 470"/>
              <a:gd name="T2" fmla="*/ 6 w 1286"/>
              <a:gd name="T3" fmla="*/ 470 h 470"/>
              <a:gd name="T4" fmla="*/ 660 w 1286"/>
              <a:gd name="T5" fmla="*/ 201 h 470"/>
              <a:gd name="T6" fmla="*/ 1286 w 1286"/>
              <a:gd name="T7" fmla="*/ 431 h 470"/>
              <a:gd name="T8" fmla="*/ 1286 w 1286"/>
              <a:gd name="T9" fmla="*/ 0 h 470"/>
              <a:gd name="T10" fmla="*/ 1163 w 1286"/>
              <a:gd name="T11" fmla="*/ 168 h 470"/>
              <a:gd name="T12" fmla="*/ 666 w 1286"/>
              <a:gd name="T13" fmla="*/ 39 h 470"/>
              <a:gd name="T14" fmla="*/ 0 w 1286"/>
              <a:gd name="T15" fmla="*/ 29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338899">
                  <a:gamma/>
                  <a:tint val="0"/>
                  <a:invGamma/>
                </a:srgbClr>
              </a:gs>
              <a:gs pos="100000">
                <a:srgbClr val="338899"/>
              </a:gs>
            </a:gsLst>
            <a:lin ang="0" scaled="1"/>
          </a:gradFill>
          <a:ln>
            <a:noFill/>
          </a:ln>
          <a:effectLst/>
        </p:spPr>
        <p:txBody>
          <a:bodyPr wrap="none" anchor="ctr"/>
          <a:lstStyle/>
          <a:p>
            <a:pPr fontAlgn="auto">
              <a:spcBef>
                <a:spcPts val="0"/>
              </a:spcBef>
              <a:spcAft>
                <a:spcPts val="0"/>
              </a:spcAft>
              <a:defRPr/>
            </a:pPr>
            <a:endParaRPr lang="zh-CN" altLang="en-US">
              <a:latin typeface="+mn-ea"/>
              <a:ea typeface="+mn-ea"/>
            </a:endParaRPr>
          </a:p>
        </p:txBody>
      </p:sp>
      <p:sp>
        <p:nvSpPr>
          <p:cNvPr id="12" name="未知"/>
          <p:cNvSpPr/>
          <p:nvPr/>
        </p:nvSpPr>
        <p:spPr bwMode="auto">
          <a:xfrm flipH="1" flipV="1">
            <a:off x="5124450" y="5816600"/>
            <a:ext cx="1325563" cy="484188"/>
          </a:xfrm>
          <a:custGeom>
            <a:avLst/>
            <a:gdLst>
              <a:gd name="T0" fmla="*/ 0 w 1286"/>
              <a:gd name="T1" fmla="*/ 291 h 470"/>
              <a:gd name="T2" fmla="*/ 6 w 1286"/>
              <a:gd name="T3" fmla="*/ 470 h 470"/>
              <a:gd name="T4" fmla="*/ 660 w 1286"/>
              <a:gd name="T5" fmla="*/ 201 h 470"/>
              <a:gd name="T6" fmla="*/ 1286 w 1286"/>
              <a:gd name="T7" fmla="*/ 431 h 470"/>
              <a:gd name="T8" fmla="*/ 1286 w 1286"/>
              <a:gd name="T9" fmla="*/ 0 h 470"/>
              <a:gd name="T10" fmla="*/ 1163 w 1286"/>
              <a:gd name="T11" fmla="*/ 168 h 470"/>
              <a:gd name="T12" fmla="*/ 666 w 1286"/>
              <a:gd name="T13" fmla="*/ 39 h 470"/>
              <a:gd name="T14" fmla="*/ 0 w 1286"/>
              <a:gd name="T15" fmla="*/ 29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338899">
                  <a:gamma/>
                  <a:tint val="0"/>
                  <a:invGamma/>
                </a:srgbClr>
              </a:gs>
              <a:gs pos="100000">
                <a:srgbClr val="338899"/>
              </a:gs>
            </a:gsLst>
            <a:lin ang="0" scaled="1"/>
          </a:gradFill>
          <a:ln>
            <a:noFill/>
          </a:ln>
          <a:effectLst/>
        </p:spPr>
        <p:txBody>
          <a:bodyPr wrap="none" anchor="ctr"/>
          <a:lstStyle/>
          <a:p>
            <a:pPr fontAlgn="auto">
              <a:spcBef>
                <a:spcPts val="0"/>
              </a:spcBef>
              <a:spcAft>
                <a:spcPts val="0"/>
              </a:spcAft>
              <a:defRPr/>
            </a:pPr>
            <a:endParaRPr lang="zh-CN" altLang="en-US">
              <a:latin typeface="+mn-ea"/>
              <a:ea typeface="+mn-ea"/>
            </a:endParaRPr>
          </a:p>
        </p:txBody>
      </p:sp>
      <p:sp>
        <p:nvSpPr>
          <p:cNvPr id="13" name="未知"/>
          <p:cNvSpPr/>
          <p:nvPr/>
        </p:nvSpPr>
        <p:spPr bwMode="auto">
          <a:xfrm rot="5128634" flipH="1" flipV="1">
            <a:off x="2088356" y="3571082"/>
            <a:ext cx="1325563" cy="482600"/>
          </a:xfrm>
          <a:custGeom>
            <a:avLst/>
            <a:gdLst>
              <a:gd name="T0" fmla="*/ 0 w 1286"/>
              <a:gd name="T1" fmla="*/ 291 h 470"/>
              <a:gd name="T2" fmla="*/ 6 w 1286"/>
              <a:gd name="T3" fmla="*/ 470 h 470"/>
              <a:gd name="T4" fmla="*/ 660 w 1286"/>
              <a:gd name="T5" fmla="*/ 201 h 470"/>
              <a:gd name="T6" fmla="*/ 1286 w 1286"/>
              <a:gd name="T7" fmla="*/ 431 h 470"/>
              <a:gd name="T8" fmla="*/ 1286 w 1286"/>
              <a:gd name="T9" fmla="*/ 0 h 470"/>
              <a:gd name="T10" fmla="*/ 1163 w 1286"/>
              <a:gd name="T11" fmla="*/ 168 h 470"/>
              <a:gd name="T12" fmla="*/ 666 w 1286"/>
              <a:gd name="T13" fmla="*/ 39 h 470"/>
              <a:gd name="T14" fmla="*/ 0 w 1286"/>
              <a:gd name="T15" fmla="*/ 29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gradFill rotWithShape="1">
            <a:gsLst>
              <a:gs pos="0">
                <a:srgbClr val="338899">
                  <a:gamma/>
                  <a:tint val="0"/>
                  <a:invGamma/>
                </a:srgbClr>
              </a:gs>
              <a:gs pos="100000">
                <a:srgbClr val="338899"/>
              </a:gs>
            </a:gsLst>
            <a:lin ang="0" scaled="1"/>
          </a:gradFill>
          <a:ln>
            <a:noFill/>
          </a:ln>
          <a:effectLst/>
        </p:spPr>
        <p:txBody>
          <a:bodyPr wrap="none" anchor="ctr"/>
          <a:lstStyle/>
          <a:p>
            <a:pPr fontAlgn="auto">
              <a:spcBef>
                <a:spcPts val="0"/>
              </a:spcBef>
              <a:spcAft>
                <a:spcPts val="0"/>
              </a:spcAft>
              <a:defRPr/>
            </a:pPr>
            <a:endParaRPr lang="zh-CN" altLang="en-US">
              <a:latin typeface="+mn-ea"/>
              <a:ea typeface="+mn-ea"/>
            </a:endParaRPr>
          </a:p>
        </p:txBody>
      </p:sp>
      <p:sp>
        <p:nvSpPr>
          <p:cNvPr id="90" name="TextBox 89"/>
          <p:cNvSpPr/>
          <p:nvPr/>
        </p:nvSpPr>
        <p:spPr bwMode="auto">
          <a:xfrm>
            <a:off x="88900" y="88900"/>
            <a:ext cx="3367088" cy="451485"/>
          </a:xfrm>
          <a:prstGeom prst="rect">
            <a:avLst/>
          </a:prstGeom>
          <a:noFill/>
          <a:ln w="9525">
            <a:noFill/>
            <a:miter lim="800000"/>
          </a:ln>
        </p:spPr>
        <p:txBody>
          <a:bodyPr wrap="square" lIns="82816" tIns="41408" rIns="82816" bIns="41408">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方案概览：赋能链条</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3"/>
          <p:cNvSpPr>
            <a:spLocks noChangeArrowheads="1"/>
          </p:cNvSpPr>
          <p:nvPr/>
        </p:nvSpPr>
        <p:spPr bwMode="auto">
          <a:xfrm>
            <a:off x="109538" y="909638"/>
            <a:ext cx="6122987" cy="989012"/>
          </a:xfrm>
          <a:prstGeom prst="rect">
            <a:avLst/>
          </a:prstGeom>
          <a:noFill/>
          <a:ln w="9525">
            <a:solidFill>
              <a:srgbClr val="FF0000"/>
            </a:solidFill>
            <a:prstDash val="dash"/>
            <a:miter lim="800000"/>
          </a:ln>
        </p:spPr>
        <p:txBody>
          <a:bodyPr/>
          <a:lstStyle/>
          <a:p>
            <a:pPr indent="355600" eaLnBrk="0" hangingPunct="0">
              <a:buFont typeface="Arial" panose="020B0604020202020204" pitchFamily="34" charset="0"/>
              <a:buNone/>
            </a:pPr>
            <a:r>
              <a:rPr lang="zh-CN" altLang="en-US">
                <a:latin typeface="微软雅黑" panose="020B0503020204020204" charset="-122"/>
                <a:ea typeface="微软雅黑" panose="020B0503020204020204" charset="-122"/>
              </a:rPr>
              <a:t>思路转变，去中心化，企业管控这双有形的手转变为市场这双无形的手，将仓库、门店、服务、移动终端进行融合，提升线上、线下渠道运营能力；</a:t>
            </a:r>
          </a:p>
        </p:txBody>
      </p:sp>
      <p:sp>
        <p:nvSpPr>
          <p:cNvPr id="21506" name="Text Box 4"/>
          <p:cNvSpPr txBox="1">
            <a:spLocks noChangeArrowheads="1"/>
          </p:cNvSpPr>
          <p:nvPr/>
        </p:nvSpPr>
        <p:spPr bwMode="auto">
          <a:xfrm>
            <a:off x="136525" y="1897063"/>
            <a:ext cx="4364038" cy="368300"/>
          </a:xfrm>
          <a:prstGeom prst="rect">
            <a:avLst/>
          </a:prstGeom>
          <a:noFill/>
          <a:ln w="9525">
            <a:noFill/>
            <a:miter lim="800000"/>
          </a:ln>
        </p:spPr>
        <p:txBody>
          <a:bodyPr>
            <a:spAutoFit/>
          </a:bodyPr>
          <a:lstStyle/>
          <a:p>
            <a:pPr>
              <a:buFont typeface="Wingdings" panose="05000000000000000000" pitchFamily="2" charset="2"/>
              <a:buChar char="p"/>
            </a:pPr>
            <a:r>
              <a:rPr lang="zh-CN" altLang="en-US">
                <a:solidFill>
                  <a:srgbClr val="FF0000"/>
                </a:solidFill>
                <a:latin typeface="微软雅黑" panose="020B0503020204020204" charset="-122"/>
                <a:ea typeface="微软雅黑" panose="020B0503020204020204" charset="-122"/>
              </a:rPr>
              <a:t> 库存融合</a:t>
            </a:r>
            <a:endParaRPr lang="en-US" altLang="zh-CN">
              <a:solidFill>
                <a:srgbClr val="FF0000"/>
              </a:solidFill>
              <a:latin typeface="微软雅黑" panose="020B0503020204020204" charset="-122"/>
              <a:ea typeface="微软雅黑" panose="020B0503020204020204" charset="-122"/>
            </a:endParaRPr>
          </a:p>
        </p:txBody>
      </p:sp>
      <p:sp>
        <p:nvSpPr>
          <p:cNvPr id="21507" name="Text Box 4"/>
          <p:cNvSpPr txBox="1">
            <a:spLocks noChangeArrowheads="1"/>
          </p:cNvSpPr>
          <p:nvPr/>
        </p:nvSpPr>
        <p:spPr bwMode="auto">
          <a:xfrm>
            <a:off x="180975" y="2273300"/>
            <a:ext cx="5935663" cy="783590"/>
          </a:xfrm>
          <a:prstGeom prst="rect">
            <a:avLst/>
          </a:prstGeom>
          <a:noFill/>
          <a:ln w="9525">
            <a:solidFill>
              <a:srgbClr val="C00000"/>
            </a:solidFill>
            <a:prstDash val="dash"/>
            <a:miter lim="800000"/>
          </a:ln>
        </p:spPr>
        <p:txBody>
          <a:bodyPr>
            <a:spAutoFit/>
          </a:bodyPr>
          <a:lstStyle/>
          <a:p>
            <a:pPr marL="263525" lvl="1" indent="-263525">
              <a:lnSpc>
                <a:spcPts val="2700"/>
              </a:lnSpc>
              <a:buClr>
                <a:srgbClr val="D7181F"/>
              </a:buClr>
              <a:buFont typeface="Wingdings" panose="05000000000000000000" pitchFamily="2" charset="2"/>
              <a:buChar char="ü"/>
            </a:pPr>
            <a:r>
              <a:rPr lang="zh-CN" altLang="en-US">
                <a:latin typeface="微软雅黑" panose="020B0503020204020204" charset="-122"/>
                <a:ea typeface="微软雅黑" panose="020B0503020204020204" charset="-122"/>
              </a:rPr>
              <a:t>同品牌线上线下销售渠道共用仓库，使网络销售可以达到就近发货，更好地发挥仓库多的优势</a:t>
            </a:r>
          </a:p>
        </p:txBody>
      </p:sp>
      <p:sp>
        <p:nvSpPr>
          <p:cNvPr id="21508" name="Text Box 4"/>
          <p:cNvSpPr txBox="1">
            <a:spLocks noChangeArrowheads="1"/>
          </p:cNvSpPr>
          <p:nvPr/>
        </p:nvSpPr>
        <p:spPr bwMode="auto">
          <a:xfrm>
            <a:off x="180975" y="3455988"/>
            <a:ext cx="6051550" cy="783590"/>
          </a:xfrm>
          <a:prstGeom prst="rect">
            <a:avLst/>
          </a:prstGeom>
          <a:noFill/>
          <a:ln w="9525">
            <a:solidFill>
              <a:srgbClr val="C00000"/>
            </a:solidFill>
            <a:prstDash val="dash"/>
            <a:miter lim="800000"/>
          </a:ln>
        </p:spPr>
        <p:txBody>
          <a:bodyPr>
            <a:spAutoFit/>
          </a:bodyPr>
          <a:lstStyle/>
          <a:p>
            <a:pPr marL="263525" lvl="1" indent="-263525">
              <a:lnSpc>
                <a:spcPts val="2700"/>
              </a:lnSpc>
              <a:buClr>
                <a:srgbClr val="D7181F"/>
              </a:buClr>
              <a:buFont typeface="Wingdings" panose="05000000000000000000" pitchFamily="2" charset="2"/>
              <a:buChar char="ü"/>
            </a:pPr>
            <a:r>
              <a:rPr lang="zh-CN" altLang="en-US">
                <a:latin typeface="微软雅黑" panose="020B0503020204020204" charset="-122"/>
                <a:ea typeface="微软雅黑" panose="020B0503020204020204" charset="-122"/>
              </a:rPr>
              <a:t>线下店铺与线上店铺相辅相助，达成共享资源、同步销售、融合管理。通过各种营销方式提高市场份额</a:t>
            </a:r>
            <a:endParaRPr lang="en-US" altLang="zh-CN">
              <a:latin typeface="微软雅黑" panose="020B0503020204020204" charset="-122"/>
              <a:ea typeface="微软雅黑" panose="020B0503020204020204" charset="-122"/>
            </a:endParaRPr>
          </a:p>
        </p:txBody>
      </p:sp>
      <p:sp>
        <p:nvSpPr>
          <p:cNvPr id="21509" name="Text Box 4"/>
          <p:cNvSpPr txBox="1">
            <a:spLocks noChangeArrowheads="1"/>
          </p:cNvSpPr>
          <p:nvPr/>
        </p:nvSpPr>
        <p:spPr bwMode="auto">
          <a:xfrm>
            <a:off x="0" y="3130550"/>
            <a:ext cx="4500563" cy="368300"/>
          </a:xfrm>
          <a:prstGeom prst="rect">
            <a:avLst/>
          </a:prstGeom>
          <a:noFill/>
          <a:ln w="9525">
            <a:noFill/>
            <a:miter lim="800000"/>
          </a:ln>
        </p:spPr>
        <p:txBody>
          <a:bodyPr>
            <a:spAutoFit/>
          </a:bodyPr>
          <a:lstStyle/>
          <a:p>
            <a:pPr>
              <a:buFont typeface="Wingdings" panose="05000000000000000000" pitchFamily="2" charset="2"/>
              <a:buChar char="p"/>
            </a:pPr>
            <a:r>
              <a:rPr lang="zh-CN" altLang="en-US">
                <a:solidFill>
                  <a:srgbClr val="FF0000"/>
                </a:solidFill>
                <a:latin typeface="微软雅黑" panose="020B0503020204020204" charset="-122"/>
                <a:ea typeface="微软雅黑" panose="020B0503020204020204" charset="-122"/>
              </a:rPr>
              <a:t> 门店融合</a:t>
            </a:r>
            <a:endParaRPr lang="en-US" altLang="zh-CN" sz="1600">
              <a:solidFill>
                <a:srgbClr val="FF0000"/>
              </a:solidFill>
              <a:latin typeface="微软雅黑" panose="020B0503020204020204" charset="-122"/>
              <a:ea typeface="微软雅黑" panose="020B0503020204020204" charset="-122"/>
            </a:endParaRPr>
          </a:p>
        </p:txBody>
      </p:sp>
      <p:pic>
        <p:nvPicPr>
          <p:cNvPr id="21510" name="Picture 8"/>
          <p:cNvPicPr>
            <a:picLocks noChangeAspect="1"/>
          </p:cNvPicPr>
          <p:nvPr/>
        </p:nvPicPr>
        <p:blipFill>
          <a:blip r:embed="rId2" cstate="print"/>
          <a:srcRect/>
          <a:stretch>
            <a:fillRect/>
          </a:stretch>
        </p:blipFill>
        <p:spPr bwMode="auto">
          <a:xfrm>
            <a:off x="6507480" y="1071880"/>
            <a:ext cx="5452745" cy="2347595"/>
          </a:xfrm>
          <a:prstGeom prst="rect">
            <a:avLst/>
          </a:prstGeom>
          <a:noFill/>
          <a:ln w="9525">
            <a:noFill/>
            <a:miter lim="800000"/>
            <a:headEnd/>
            <a:tailEnd/>
          </a:ln>
        </p:spPr>
      </p:pic>
      <p:sp>
        <p:nvSpPr>
          <p:cNvPr id="21511" name="Text Box 4"/>
          <p:cNvSpPr txBox="1">
            <a:spLocks noChangeArrowheads="1"/>
          </p:cNvSpPr>
          <p:nvPr/>
        </p:nvSpPr>
        <p:spPr bwMode="auto">
          <a:xfrm>
            <a:off x="0" y="4332288"/>
            <a:ext cx="4500563" cy="368300"/>
          </a:xfrm>
          <a:prstGeom prst="rect">
            <a:avLst/>
          </a:prstGeom>
          <a:noFill/>
          <a:ln w="9525">
            <a:noFill/>
            <a:miter lim="800000"/>
          </a:ln>
        </p:spPr>
        <p:txBody>
          <a:bodyPr>
            <a:spAutoFit/>
          </a:bodyPr>
          <a:lstStyle/>
          <a:p>
            <a:pPr>
              <a:buFont typeface="Wingdings" panose="05000000000000000000" pitchFamily="2" charset="2"/>
              <a:buChar char="p"/>
            </a:pPr>
            <a:r>
              <a:rPr lang="zh-CN" altLang="en-US">
                <a:solidFill>
                  <a:srgbClr val="FF0000"/>
                </a:solidFill>
                <a:latin typeface="微软雅黑" panose="020B0503020204020204" charset="-122"/>
                <a:ea typeface="微软雅黑" panose="020B0503020204020204" charset="-122"/>
              </a:rPr>
              <a:t> 服务融合</a:t>
            </a:r>
            <a:endParaRPr lang="en-US" altLang="zh-CN">
              <a:solidFill>
                <a:srgbClr val="FF0000"/>
              </a:solidFill>
              <a:latin typeface="微软雅黑" panose="020B0503020204020204" charset="-122"/>
              <a:ea typeface="微软雅黑" panose="020B0503020204020204" charset="-122"/>
            </a:endParaRPr>
          </a:p>
        </p:txBody>
      </p:sp>
      <p:sp>
        <p:nvSpPr>
          <p:cNvPr id="21512" name="Text Box 4"/>
          <p:cNvSpPr txBox="1">
            <a:spLocks noChangeArrowheads="1"/>
          </p:cNvSpPr>
          <p:nvPr/>
        </p:nvSpPr>
        <p:spPr bwMode="auto">
          <a:xfrm>
            <a:off x="180975" y="4702175"/>
            <a:ext cx="6051550" cy="783590"/>
          </a:xfrm>
          <a:prstGeom prst="rect">
            <a:avLst/>
          </a:prstGeom>
          <a:noFill/>
          <a:ln w="9525">
            <a:solidFill>
              <a:srgbClr val="C00000"/>
            </a:solidFill>
            <a:prstDash val="dash"/>
            <a:miter lim="800000"/>
          </a:ln>
        </p:spPr>
        <p:txBody>
          <a:bodyPr>
            <a:spAutoFit/>
          </a:bodyPr>
          <a:lstStyle/>
          <a:p>
            <a:pPr marL="263525" lvl="1" indent="-263525">
              <a:lnSpc>
                <a:spcPts val="2700"/>
              </a:lnSpc>
              <a:buClr>
                <a:srgbClr val="D7181F"/>
              </a:buClr>
              <a:buFont typeface="Wingdings" panose="05000000000000000000" pitchFamily="2" charset="2"/>
              <a:buChar char="ü"/>
            </a:pPr>
            <a:r>
              <a:rPr lang="zh-CN" altLang="en-US">
                <a:latin typeface="微软雅黑" panose="020B0503020204020204" charset="-122"/>
                <a:ea typeface="微软雅黑" panose="020B0503020204020204" charset="-122"/>
              </a:rPr>
              <a:t>融合线上线下客户数据，多样化的售后服务、物流方式，增加用户体验，完善整个服务流程；</a:t>
            </a:r>
            <a:endParaRPr lang="en-US" altLang="zh-CN">
              <a:latin typeface="微软雅黑" panose="020B0503020204020204" charset="-122"/>
              <a:ea typeface="微软雅黑" panose="020B0503020204020204" charset="-122"/>
            </a:endParaRPr>
          </a:p>
        </p:txBody>
      </p:sp>
      <p:sp>
        <p:nvSpPr>
          <p:cNvPr id="21513" name="Text Box 4"/>
          <p:cNvSpPr txBox="1">
            <a:spLocks noChangeArrowheads="1"/>
          </p:cNvSpPr>
          <p:nvPr/>
        </p:nvSpPr>
        <p:spPr bwMode="auto">
          <a:xfrm>
            <a:off x="0" y="5492750"/>
            <a:ext cx="4500563" cy="368300"/>
          </a:xfrm>
          <a:prstGeom prst="rect">
            <a:avLst/>
          </a:prstGeom>
          <a:noFill/>
          <a:ln w="9525">
            <a:noFill/>
            <a:miter lim="800000"/>
          </a:ln>
        </p:spPr>
        <p:txBody>
          <a:bodyPr>
            <a:spAutoFit/>
          </a:bodyPr>
          <a:lstStyle/>
          <a:p>
            <a:pPr>
              <a:buFont typeface="Wingdings" panose="05000000000000000000" pitchFamily="2" charset="2"/>
              <a:buChar char="p"/>
            </a:pPr>
            <a:r>
              <a:rPr lang="zh-CN" altLang="en-US">
                <a:solidFill>
                  <a:srgbClr val="FF0000"/>
                </a:solidFill>
                <a:latin typeface="微软雅黑" panose="020B0503020204020204" charset="-122"/>
                <a:ea typeface="微软雅黑" panose="020B0503020204020204" charset="-122"/>
              </a:rPr>
              <a:t> 移动终端融合</a:t>
            </a:r>
            <a:endParaRPr lang="en-US" altLang="zh-CN">
              <a:solidFill>
                <a:srgbClr val="262626"/>
              </a:solidFill>
              <a:latin typeface="微软雅黑" panose="020B0503020204020204" charset="-122"/>
              <a:ea typeface="微软雅黑" panose="020B0503020204020204" charset="-122"/>
            </a:endParaRPr>
          </a:p>
        </p:txBody>
      </p:sp>
      <p:sp>
        <p:nvSpPr>
          <p:cNvPr id="21514" name="Text Box 4"/>
          <p:cNvSpPr txBox="1">
            <a:spLocks noChangeArrowheads="1"/>
          </p:cNvSpPr>
          <p:nvPr/>
        </p:nvSpPr>
        <p:spPr bwMode="auto">
          <a:xfrm>
            <a:off x="180975" y="5895975"/>
            <a:ext cx="6051550" cy="783590"/>
          </a:xfrm>
          <a:prstGeom prst="rect">
            <a:avLst/>
          </a:prstGeom>
          <a:noFill/>
          <a:ln w="9525">
            <a:solidFill>
              <a:srgbClr val="C00000"/>
            </a:solidFill>
            <a:prstDash val="dash"/>
            <a:miter lim="800000"/>
          </a:ln>
        </p:spPr>
        <p:txBody>
          <a:bodyPr>
            <a:spAutoFit/>
          </a:bodyPr>
          <a:lstStyle/>
          <a:p>
            <a:pPr marL="263525" lvl="1" indent="-263525">
              <a:lnSpc>
                <a:spcPts val="2700"/>
              </a:lnSpc>
              <a:buClr>
                <a:srgbClr val="D7181F"/>
              </a:buClr>
              <a:buFont typeface="Wingdings" panose="05000000000000000000" pitchFamily="2" charset="2"/>
              <a:buChar char="ü"/>
            </a:pPr>
            <a:r>
              <a:rPr lang="zh-CN" altLang="en-US">
                <a:latin typeface="微软雅黑" panose="020B0503020204020204" charset="-122"/>
                <a:ea typeface="微软雅黑" panose="020B0503020204020204" charset="-122"/>
                <a:sym typeface="Arial" panose="020B0604020202020204" pitchFamily="34" charset="0"/>
              </a:rPr>
              <a:t>借助手机LBS地理服务技术，精准定位最近的体验门店，引导线上消费者到实体门店进行消费体验</a:t>
            </a:r>
            <a:r>
              <a:rPr lang="zh-CN" altLang="en-US">
                <a:latin typeface="微软雅黑" panose="020B0503020204020204" charset="-122"/>
                <a:ea typeface="微软雅黑" panose="020B0503020204020204" charset="-122"/>
              </a:rPr>
              <a:t>。</a:t>
            </a:r>
            <a:endParaRPr lang="en-US" altLang="zh-CN">
              <a:latin typeface="微软雅黑" panose="020B0503020204020204" charset="-122"/>
              <a:ea typeface="微软雅黑" panose="020B0503020204020204" charset="-122"/>
            </a:endParaRPr>
          </a:p>
        </p:txBody>
      </p:sp>
      <p:sp>
        <p:nvSpPr>
          <p:cNvPr id="21515" name="Oval 3"/>
          <p:cNvSpPr>
            <a:spLocks noChangeArrowheads="1"/>
          </p:cNvSpPr>
          <p:nvPr/>
        </p:nvSpPr>
        <p:spPr bwMode="auto">
          <a:xfrm>
            <a:off x="8159750" y="3622675"/>
            <a:ext cx="1981200" cy="1928813"/>
          </a:xfrm>
          <a:prstGeom prst="ellipse">
            <a:avLst/>
          </a:prstGeom>
          <a:solidFill>
            <a:schemeClr val="accent2">
              <a:alpha val="50195"/>
            </a:schemeClr>
          </a:solidFill>
          <a:ln w="9525">
            <a:noFill/>
            <a:round/>
          </a:ln>
        </p:spPr>
        <p:txBody>
          <a:bodyPr wrap="none" anchor="ctr"/>
          <a:lstStyle/>
          <a:p>
            <a:pPr>
              <a:buFont typeface="Arial" panose="020B0604020202020204" pitchFamily="34" charset="0"/>
              <a:buNone/>
            </a:pPr>
            <a:endParaRPr lang="zh-CN" altLang="en-US"/>
          </a:p>
        </p:txBody>
      </p:sp>
      <p:sp>
        <p:nvSpPr>
          <p:cNvPr id="21516" name="Oval 5"/>
          <p:cNvSpPr>
            <a:spLocks noChangeArrowheads="1"/>
          </p:cNvSpPr>
          <p:nvPr/>
        </p:nvSpPr>
        <p:spPr bwMode="auto">
          <a:xfrm>
            <a:off x="7369175" y="4672013"/>
            <a:ext cx="1928813" cy="1928812"/>
          </a:xfrm>
          <a:prstGeom prst="ellipse">
            <a:avLst/>
          </a:prstGeom>
          <a:solidFill>
            <a:schemeClr val="accent1">
              <a:alpha val="50195"/>
            </a:schemeClr>
          </a:solidFill>
          <a:ln w="9525">
            <a:noFill/>
            <a:round/>
          </a:ln>
        </p:spPr>
        <p:txBody>
          <a:bodyPr wrap="none" anchor="ctr"/>
          <a:lstStyle/>
          <a:p>
            <a:pPr>
              <a:buFont typeface="Arial" panose="020B0604020202020204" pitchFamily="34" charset="0"/>
              <a:buNone/>
            </a:pPr>
            <a:r>
              <a:rPr lang="zh-CN" altLang="en-US">
                <a:solidFill>
                  <a:schemeClr val="bg1"/>
                </a:solidFill>
                <a:latin typeface="微软雅黑" panose="020B0503020204020204" charset="-122"/>
                <a:ea typeface="微软雅黑" panose="020B0503020204020204" charset="-122"/>
              </a:rPr>
              <a:t>  门店融合</a:t>
            </a:r>
          </a:p>
        </p:txBody>
      </p:sp>
      <p:sp>
        <p:nvSpPr>
          <p:cNvPr id="21517" name="Oval 4"/>
          <p:cNvSpPr>
            <a:spLocks noChangeArrowheads="1"/>
          </p:cNvSpPr>
          <p:nvPr/>
        </p:nvSpPr>
        <p:spPr bwMode="auto">
          <a:xfrm>
            <a:off x="9113838" y="4672013"/>
            <a:ext cx="1928812" cy="1928812"/>
          </a:xfrm>
          <a:prstGeom prst="ellipse">
            <a:avLst/>
          </a:prstGeom>
          <a:solidFill>
            <a:schemeClr val="folHlink">
              <a:alpha val="43137"/>
            </a:schemeClr>
          </a:solidFill>
          <a:ln w="9525">
            <a:noFill/>
            <a:round/>
          </a:ln>
        </p:spPr>
        <p:txBody>
          <a:bodyPr wrap="none" anchor="ctr"/>
          <a:lstStyle/>
          <a:p>
            <a:pPr algn="ctr">
              <a:buFont typeface="Arial" panose="020B0604020202020204" pitchFamily="34" charset="0"/>
              <a:buNone/>
            </a:pPr>
            <a:r>
              <a:rPr lang="zh-CN" altLang="en-US">
                <a:solidFill>
                  <a:schemeClr val="bg1"/>
                </a:solidFill>
                <a:latin typeface="微软雅黑" panose="020B0503020204020204" charset="-122"/>
                <a:ea typeface="微软雅黑" panose="020B0503020204020204" charset="-122"/>
              </a:rPr>
              <a:t> 服务融合</a:t>
            </a:r>
          </a:p>
        </p:txBody>
      </p:sp>
      <p:sp>
        <p:nvSpPr>
          <p:cNvPr id="21518" name="TextBox 7"/>
          <p:cNvSpPr txBox="1">
            <a:spLocks noChangeArrowheads="1"/>
          </p:cNvSpPr>
          <p:nvPr/>
        </p:nvSpPr>
        <p:spPr bwMode="auto">
          <a:xfrm>
            <a:off x="8637588" y="4302125"/>
            <a:ext cx="1285875" cy="368300"/>
          </a:xfrm>
          <a:prstGeom prst="rect">
            <a:avLst/>
          </a:prstGeom>
          <a:noFill/>
          <a:ln w="9525">
            <a:noFill/>
            <a:miter lim="800000"/>
          </a:ln>
        </p:spPr>
        <p:txBody>
          <a:bodyPr>
            <a:spAutoFit/>
          </a:bodyPr>
          <a:lstStyle/>
          <a:p>
            <a:pPr>
              <a:buFont typeface="Arial" panose="020B0604020202020204" pitchFamily="34" charset="0"/>
              <a:buNone/>
            </a:pPr>
            <a:r>
              <a:rPr lang="zh-CN" altLang="en-US">
                <a:solidFill>
                  <a:schemeClr val="bg1"/>
                </a:solidFill>
                <a:latin typeface="微软雅黑" panose="020B0503020204020204" charset="-122"/>
                <a:ea typeface="微软雅黑" panose="020B0503020204020204" charset="-122"/>
              </a:rPr>
              <a:t>仓库融合</a:t>
            </a:r>
          </a:p>
        </p:txBody>
      </p:sp>
      <p:sp>
        <p:nvSpPr>
          <p:cNvPr id="21519" name="TextBox 7"/>
          <p:cNvSpPr txBox="1">
            <a:spLocks noChangeArrowheads="1"/>
          </p:cNvSpPr>
          <p:nvPr/>
        </p:nvSpPr>
        <p:spPr bwMode="auto">
          <a:xfrm>
            <a:off x="8704263" y="5027613"/>
            <a:ext cx="1285875" cy="368300"/>
          </a:xfrm>
          <a:prstGeom prst="rect">
            <a:avLst/>
          </a:prstGeom>
          <a:noFill/>
          <a:ln w="9525">
            <a:noFill/>
            <a:miter lim="800000"/>
          </a:ln>
        </p:spPr>
        <p:txBody>
          <a:bodyPr>
            <a:spAutoFit/>
          </a:bodyPr>
          <a:lstStyle/>
          <a:p>
            <a:pPr>
              <a:buFont typeface="Arial" panose="020B0604020202020204" pitchFamily="34" charset="0"/>
              <a:buNone/>
            </a:pPr>
            <a:r>
              <a:rPr lang="zh-CN" altLang="en-US">
                <a:solidFill>
                  <a:schemeClr val="bg1"/>
                </a:solidFill>
                <a:latin typeface="微软雅黑" panose="020B0503020204020204" charset="-122"/>
                <a:ea typeface="微软雅黑" panose="020B0503020204020204" charset="-122"/>
              </a:rPr>
              <a:t>移动融合</a:t>
            </a:r>
          </a:p>
        </p:txBody>
      </p:sp>
      <p:sp>
        <p:nvSpPr>
          <p:cNvPr id="90" name="TextBox 89"/>
          <p:cNvSpPr/>
          <p:nvPr/>
        </p:nvSpPr>
        <p:spPr bwMode="auto">
          <a:xfrm>
            <a:off x="88900" y="88900"/>
            <a:ext cx="2556510" cy="451485"/>
          </a:xfrm>
          <a:prstGeom prst="rect">
            <a:avLst/>
          </a:prstGeom>
          <a:noFill/>
          <a:ln w="9525">
            <a:noFill/>
            <a:miter lim="800000"/>
          </a:ln>
        </p:spPr>
        <p:txBody>
          <a:bodyPr wrap="square" lIns="82816" tIns="41408" rIns="82816" bIns="41408">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方案概览：融合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bwMode="auto">
          <a:xfrm>
            <a:off x="5003565" y="1797050"/>
            <a:ext cx="4389120" cy="3858369"/>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b" anchorCtr="1" compatLnSpc="1"/>
          <a:lstStyle/>
          <a:p>
            <a:pPr algn="ctr"/>
            <a:r>
              <a:rPr lang="zh-CN" altLang="en-US" sz="1200" b="1" dirty="0">
                <a:latin typeface="微软雅黑" panose="020B0503020204020204" charset="-122"/>
                <a:ea typeface="微软雅黑" panose="020B0503020204020204" charset="-122"/>
              </a:rPr>
              <a:t>规模较大门店连锁公司</a:t>
            </a:r>
            <a:endParaRPr lang="en-US" altLang="zh-CN" sz="1200" b="1" dirty="0">
              <a:latin typeface="微软雅黑" panose="020B0503020204020204" charset="-122"/>
              <a:ea typeface="微软雅黑" panose="020B0503020204020204" charset="-122"/>
            </a:endParaRPr>
          </a:p>
        </p:txBody>
      </p:sp>
      <p:sp>
        <p:nvSpPr>
          <p:cNvPr id="31" name="圆角矩形 30"/>
          <p:cNvSpPr/>
          <p:nvPr/>
        </p:nvSpPr>
        <p:spPr bwMode="auto">
          <a:xfrm>
            <a:off x="353350" y="3992876"/>
            <a:ext cx="3719882" cy="1641589"/>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b" anchorCtr="1" compatLnSpc="1"/>
          <a:lstStyle/>
          <a:p>
            <a:pPr algn="ctr"/>
            <a:r>
              <a:rPr lang="zh-CN" altLang="en-US" sz="1200" b="1" dirty="0">
                <a:latin typeface="微软雅黑" panose="020B0503020204020204" charset="-122"/>
                <a:ea typeface="微软雅黑" panose="020B0503020204020204" charset="-122"/>
              </a:rPr>
              <a:t>规模较小加盟门店</a:t>
            </a:r>
            <a:endParaRPr lang="en-US" altLang="zh-CN" sz="1200" b="1" dirty="0">
              <a:latin typeface="微软雅黑" panose="020B0503020204020204" charset="-122"/>
              <a:ea typeface="微软雅黑" panose="020B0503020204020204" charset="-122"/>
            </a:endParaRPr>
          </a:p>
        </p:txBody>
      </p:sp>
      <p:sp>
        <p:nvSpPr>
          <p:cNvPr id="2" name="TextBox 89"/>
          <p:cNvSpPr/>
          <p:nvPr/>
        </p:nvSpPr>
        <p:spPr bwMode="auto">
          <a:xfrm>
            <a:off x="88900" y="88900"/>
            <a:ext cx="9420860" cy="452957"/>
          </a:xfrm>
          <a:prstGeom prst="rect">
            <a:avLst/>
          </a:prstGeom>
          <a:noFill/>
          <a:ln w="9525">
            <a:noFill/>
            <a:miter lim="800000"/>
          </a:ln>
        </p:spPr>
        <p:txBody>
          <a:bodyPr wrap="square" lIns="82816" tIns="41408" rIns="82816" bIns="41408">
            <a:spAutoFit/>
          </a:bodyPr>
          <a:lstStyle/>
          <a:p>
            <a:pPr lvl="0"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万镇通业务解决方案推荐</a:t>
            </a:r>
          </a:p>
        </p:txBody>
      </p:sp>
      <p:sp>
        <p:nvSpPr>
          <p:cNvPr id="4" name="圆角矩形 3"/>
          <p:cNvSpPr/>
          <p:nvPr/>
        </p:nvSpPr>
        <p:spPr>
          <a:xfrm>
            <a:off x="357443" y="1795721"/>
            <a:ext cx="3724102" cy="18784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万镇通</a:t>
            </a:r>
            <a:r>
              <a:rPr lang="zh-CN" altLang="en-US" sz="1400" b="1" dirty="0">
                <a:solidFill>
                  <a:srgbClr val="FF0000"/>
                </a:solidFill>
                <a:latin typeface="微软雅黑" panose="020B0503020204020204" charset="-122"/>
                <a:ea typeface="微软雅黑" panose="020B0503020204020204" charset="-122"/>
              </a:rPr>
              <a:t>公司主体</a:t>
            </a:r>
          </a:p>
        </p:txBody>
      </p:sp>
      <p:sp>
        <p:nvSpPr>
          <p:cNvPr id="5" name="圆角矩形 4"/>
          <p:cNvSpPr/>
          <p:nvPr/>
        </p:nvSpPr>
        <p:spPr>
          <a:xfrm>
            <a:off x="715913" y="867468"/>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五星电器</a:t>
            </a:r>
          </a:p>
        </p:txBody>
      </p:sp>
      <p:sp>
        <p:nvSpPr>
          <p:cNvPr id="6" name="圆角矩形 5"/>
          <p:cNvSpPr/>
          <p:nvPr/>
        </p:nvSpPr>
        <p:spPr>
          <a:xfrm>
            <a:off x="2443946" y="867468"/>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其他供应商</a:t>
            </a:r>
          </a:p>
        </p:txBody>
      </p:sp>
      <p:sp>
        <p:nvSpPr>
          <p:cNvPr id="28" name="圆角矩形 27"/>
          <p:cNvSpPr/>
          <p:nvPr/>
        </p:nvSpPr>
        <p:spPr bwMode="auto">
          <a:xfrm>
            <a:off x="624899" y="2310934"/>
            <a:ext cx="3124137" cy="1097279"/>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1" compatLnSpc="1"/>
          <a:lstStyle/>
          <a:p>
            <a:pPr algn="ctr"/>
            <a:r>
              <a:rPr lang="zh-CN" altLang="en-US" sz="1200" b="1" dirty="0">
                <a:latin typeface="微软雅黑" panose="020B0503020204020204" charset="-122"/>
                <a:ea typeface="微软雅黑" panose="020B0503020204020204" charset="-122"/>
              </a:rPr>
              <a:t>加盟店可开单库存</a:t>
            </a:r>
            <a:endParaRPr lang="en-US" altLang="zh-CN" sz="1200" b="1" dirty="0">
              <a:latin typeface="微软雅黑" panose="020B0503020204020204" charset="-122"/>
              <a:ea typeface="微软雅黑" panose="020B0503020204020204" charset="-122"/>
            </a:endParaRPr>
          </a:p>
        </p:txBody>
      </p:sp>
      <p:sp>
        <p:nvSpPr>
          <p:cNvPr id="8" name="圆角矩形 7"/>
          <p:cNvSpPr/>
          <p:nvPr/>
        </p:nvSpPr>
        <p:spPr>
          <a:xfrm>
            <a:off x="718684" y="2773868"/>
            <a:ext cx="1231200" cy="4428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可卖数</a:t>
            </a:r>
            <a:endParaRPr lang="en-US" altLang="zh-CN" sz="1400" b="1" dirty="0">
              <a:solidFill>
                <a:schemeClr val="tx1"/>
              </a:solidFill>
              <a:latin typeface="微软雅黑" panose="020B0503020204020204" charset="-122"/>
              <a:ea typeface="微软雅黑" panose="020B0503020204020204" charset="-122"/>
            </a:endParaRPr>
          </a:p>
        </p:txBody>
      </p:sp>
      <p:cxnSp>
        <p:nvCxnSpPr>
          <p:cNvPr id="10" name="直接箭头连接符 9"/>
          <p:cNvCxnSpPr>
            <a:stCxn id="5" idx="2"/>
            <a:endCxn id="8" idx="0"/>
          </p:cNvCxnSpPr>
          <p:nvPr/>
        </p:nvCxnSpPr>
        <p:spPr>
          <a:xfrm rot="16200000" flipH="1">
            <a:off x="570801" y="2010385"/>
            <a:ext cx="1524194" cy="277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82"/>
          <p:cNvSpPr txBox="1"/>
          <p:nvPr/>
        </p:nvSpPr>
        <p:spPr>
          <a:xfrm>
            <a:off x="1343914" y="1382026"/>
            <a:ext cx="830423" cy="276999"/>
          </a:xfrm>
          <a:prstGeom prst="rect">
            <a:avLst/>
          </a:prstGeom>
          <a:noFill/>
        </p:spPr>
        <p:txBody>
          <a:bodyPr wrap="square" rtlCol="0">
            <a:spAutoFit/>
          </a:bodyPr>
          <a:lstStyle/>
          <a:p>
            <a:pPr algn="r"/>
            <a:r>
              <a:rPr lang="zh-CN" altLang="en-US" sz="1200" b="1" dirty="0">
                <a:solidFill>
                  <a:schemeClr val="accent1">
                    <a:lumMod val="75000"/>
                  </a:schemeClr>
                </a:solidFill>
                <a:latin typeface="微软雅黑" panose="020B0503020204020204" charset="-122"/>
                <a:ea typeface="微软雅黑" panose="020B0503020204020204" charset="-122"/>
              </a:rPr>
              <a:t>数据交换</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sp>
        <p:nvSpPr>
          <p:cNvPr id="19" name="圆角矩形 18"/>
          <p:cNvSpPr/>
          <p:nvPr/>
        </p:nvSpPr>
        <p:spPr>
          <a:xfrm>
            <a:off x="2446717" y="2765554"/>
            <a:ext cx="1231200" cy="4428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商品库存</a:t>
            </a:r>
          </a:p>
        </p:txBody>
      </p:sp>
      <p:cxnSp>
        <p:nvCxnSpPr>
          <p:cNvPr id="20" name="直接箭头连接符 19"/>
          <p:cNvCxnSpPr>
            <a:stCxn id="6" idx="2"/>
            <a:endCxn id="19" idx="0"/>
          </p:cNvCxnSpPr>
          <p:nvPr/>
        </p:nvCxnSpPr>
        <p:spPr>
          <a:xfrm rot="16200000" flipH="1">
            <a:off x="2302991" y="2006228"/>
            <a:ext cx="1515880" cy="277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182"/>
          <p:cNvSpPr txBox="1"/>
          <p:nvPr/>
        </p:nvSpPr>
        <p:spPr>
          <a:xfrm>
            <a:off x="2213720" y="1384796"/>
            <a:ext cx="830423" cy="276999"/>
          </a:xfrm>
          <a:prstGeom prst="rect">
            <a:avLst/>
          </a:prstGeom>
          <a:noFill/>
        </p:spPr>
        <p:txBody>
          <a:bodyPr wrap="square" rtlCol="0">
            <a:spAutoFit/>
          </a:bodyPr>
          <a:lstStyle/>
          <a:p>
            <a:r>
              <a:rPr lang="zh-CN" altLang="en-US" sz="1200" b="1" dirty="0">
                <a:solidFill>
                  <a:schemeClr val="accent1">
                    <a:lumMod val="75000"/>
                  </a:schemeClr>
                </a:solidFill>
                <a:latin typeface="微软雅黑" panose="020B0503020204020204" charset="-122"/>
                <a:ea typeface="微软雅黑" panose="020B0503020204020204" charset="-122"/>
              </a:rPr>
              <a:t>采购入库</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sp>
        <p:nvSpPr>
          <p:cNvPr id="29" name="圆角矩形 28"/>
          <p:cNvSpPr/>
          <p:nvPr/>
        </p:nvSpPr>
        <p:spPr>
          <a:xfrm>
            <a:off x="631763" y="4544495"/>
            <a:ext cx="1396800"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加盟门店 </a:t>
            </a:r>
            <a:r>
              <a:rPr lang="en-US" altLang="zh-CN" sz="1400" b="1" dirty="0">
                <a:solidFill>
                  <a:schemeClr val="tx1"/>
                </a:solidFill>
                <a:latin typeface="微软雅黑" panose="020B0503020204020204" charset="-122"/>
                <a:ea typeface="微软雅黑" panose="020B0503020204020204" charset="-122"/>
              </a:rPr>
              <a:t>1</a:t>
            </a:r>
          </a:p>
          <a:p>
            <a:pPr algn="ctr"/>
            <a:r>
              <a:rPr lang="zh-CN" altLang="en-US" sz="1400" b="1" dirty="0">
                <a:solidFill>
                  <a:schemeClr val="tx1"/>
                </a:solidFill>
                <a:latin typeface="微软雅黑" panose="020B0503020204020204" charset="-122"/>
                <a:ea typeface="微软雅黑" panose="020B0503020204020204" charset="-122"/>
              </a:rPr>
              <a:t>（分销客户 </a:t>
            </a:r>
            <a:r>
              <a:rPr lang="en-US" altLang="zh-CN" sz="1400" b="1" dirty="0">
                <a:solidFill>
                  <a:schemeClr val="tx1"/>
                </a:solidFill>
                <a:latin typeface="微软雅黑" panose="020B0503020204020204" charset="-122"/>
                <a:ea typeface="微软雅黑" panose="020B0503020204020204" charset="-122"/>
              </a:rPr>
              <a:t>1</a:t>
            </a:r>
            <a:r>
              <a:rPr lang="zh-CN" altLang="en-US" sz="1400" b="1" dirty="0">
                <a:solidFill>
                  <a:schemeClr val="tx1"/>
                </a:solidFill>
                <a:latin typeface="微软雅黑" panose="020B0503020204020204" charset="-122"/>
                <a:ea typeface="微软雅黑" panose="020B0503020204020204" charset="-122"/>
              </a:rPr>
              <a:t>）</a:t>
            </a:r>
            <a:endParaRPr lang="en-US" altLang="zh-CN" sz="1400" b="1" dirty="0">
              <a:solidFill>
                <a:schemeClr val="tx1"/>
              </a:solidFill>
              <a:latin typeface="微软雅黑" panose="020B0503020204020204" charset="-122"/>
              <a:ea typeface="微软雅黑" panose="020B0503020204020204" charset="-122"/>
            </a:endParaRPr>
          </a:p>
          <a:p>
            <a:pPr algn="ctr"/>
            <a:endParaRPr lang="zh-CN" altLang="en-US" sz="1400" b="1" dirty="0">
              <a:solidFill>
                <a:schemeClr val="tx1"/>
              </a:solidFill>
              <a:latin typeface="微软雅黑" panose="020B0503020204020204" charset="-122"/>
              <a:ea typeface="微软雅黑" panose="020B0503020204020204" charset="-122"/>
            </a:endParaRPr>
          </a:p>
        </p:txBody>
      </p:sp>
      <p:sp>
        <p:nvSpPr>
          <p:cNvPr id="30" name="圆角矩形 29"/>
          <p:cNvSpPr/>
          <p:nvPr/>
        </p:nvSpPr>
        <p:spPr>
          <a:xfrm>
            <a:off x="2375685" y="4530638"/>
            <a:ext cx="1396800"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加盟门店 </a:t>
            </a:r>
            <a:r>
              <a:rPr lang="en-US" altLang="zh-CN" sz="1400" b="1" dirty="0">
                <a:solidFill>
                  <a:schemeClr val="tx1"/>
                </a:solidFill>
                <a:latin typeface="微软雅黑" panose="020B0503020204020204" charset="-122"/>
                <a:ea typeface="微软雅黑" panose="020B0503020204020204" charset="-122"/>
              </a:rPr>
              <a:t>N</a:t>
            </a:r>
          </a:p>
          <a:p>
            <a:pPr algn="ctr"/>
            <a:r>
              <a:rPr lang="zh-CN" altLang="en-US" sz="1400" b="1" dirty="0">
                <a:solidFill>
                  <a:schemeClr val="tx1"/>
                </a:solidFill>
                <a:latin typeface="微软雅黑" panose="020B0503020204020204" charset="-122"/>
                <a:ea typeface="微软雅黑" panose="020B0503020204020204" charset="-122"/>
              </a:rPr>
              <a:t>（分销客户 </a:t>
            </a:r>
            <a:r>
              <a:rPr lang="en-US" altLang="zh-CN" sz="1400" b="1" dirty="0">
                <a:solidFill>
                  <a:schemeClr val="tx1"/>
                </a:solidFill>
                <a:latin typeface="微软雅黑" panose="020B0503020204020204" charset="-122"/>
                <a:ea typeface="微软雅黑" panose="020B0503020204020204" charset="-122"/>
              </a:rPr>
              <a:t>N</a:t>
            </a:r>
            <a:r>
              <a:rPr lang="zh-CN" altLang="en-US" sz="1400" b="1" dirty="0">
                <a:solidFill>
                  <a:schemeClr val="tx1"/>
                </a:solidFill>
                <a:latin typeface="微软雅黑" panose="020B0503020204020204" charset="-122"/>
                <a:ea typeface="微软雅黑" panose="020B0503020204020204" charset="-122"/>
              </a:rPr>
              <a:t>）</a:t>
            </a:r>
            <a:endParaRPr lang="en-US" altLang="zh-CN" sz="1400" b="1" dirty="0">
              <a:solidFill>
                <a:schemeClr val="tx1"/>
              </a:solidFill>
              <a:latin typeface="微软雅黑" panose="020B0503020204020204" charset="-122"/>
              <a:ea typeface="微软雅黑" panose="020B0503020204020204" charset="-122"/>
            </a:endParaRPr>
          </a:p>
          <a:p>
            <a:pPr algn="ctr"/>
            <a:endParaRPr lang="zh-CN" altLang="en-US" sz="1400" b="1" dirty="0">
              <a:solidFill>
                <a:schemeClr val="tx1"/>
              </a:solidFill>
              <a:latin typeface="微软雅黑" panose="020B0503020204020204" charset="-122"/>
              <a:ea typeface="微软雅黑" panose="020B0503020204020204" charset="-122"/>
            </a:endParaRPr>
          </a:p>
        </p:txBody>
      </p:sp>
      <p:cxnSp>
        <p:nvCxnSpPr>
          <p:cNvPr id="32" name="直接箭头连接符 31"/>
          <p:cNvCxnSpPr/>
          <p:nvPr/>
        </p:nvCxnSpPr>
        <p:spPr>
          <a:xfrm rot="5400000" flipH="1" flipV="1">
            <a:off x="679567" y="3975824"/>
            <a:ext cx="1117009" cy="1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a:off x="868512" y="3975823"/>
            <a:ext cx="1117009" cy="1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182"/>
          <p:cNvSpPr txBox="1"/>
          <p:nvPr/>
        </p:nvSpPr>
        <p:spPr>
          <a:xfrm>
            <a:off x="389017" y="4070332"/>
            <a:ext cx="830423" cy="276999"/>
          </a:xfrm>
          <a:prstGeom prst="rect">
            <a:avLst/>
          </a:prstGeom>
          <a:noFill/>
        </p:spPr>
        <p:txBody>
          <a:bodyPr wrap="square" rtlCol="0">
            <a:spAutoFit/>
          </a:bodyPr>
          <a:lstStyle/>
          <a:p>
            <a:pPr algn="r"/>
            <a:r>
              <a:rPr lang="zh-CN" altLang="en-US" sz="1200" b="1" dirty="0">
                <a:solidFill>
                  <a:schemeClr val="accent1">
                    <a:lumMod val="75000"/>
                  </a:schemeClr>
                </a:solidFill>
                <a:latin typeface="微软雅黑" panose="020B0503020204020204" charset="-122"/>
                <a:ea typeface="微软雅黑" panose="020B0503020204020204" charset="-122"/>
              </a:rPr>
              <a:t>查询可卖</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sp>
        <p:nvSpPr>
          <p:cNvPr id="47" name="TextBox 182"/>
          <p:cNvSpPr txBox="1"/>
          <p:nvPr/>
        </p:nvSpPr>
        <p:spPr>
          <a:xfrm>
            <a:off x="1441547" y="4070332"/>
            <a:ext cx="969143" cy="276999"/>
          </a:xfrm>
          <a:prstGeom prst="rect">
            <a:avLst/>
          </a:prstGeom>
          <a:noFill/>
        </p:spPr>
        <p:txBody>
          <a:bodyPr wrap="square" rtlCol="0">
            <a:spAutoFit/>
          </a:bodyPr>
          <a:lstStyle/>
          <a:p>
            <a:r>
              <a:rPr lang="zh-CN" altLang="en-US" sz="1200" b="1" dirty="0">
                <a:solidFill>
                  <a:srgbClr val="FF0000"/>
                </a:solidFill>
                <a:latin typeface="微软雅黑" panose="020B0503020204020204" charset="-122"/>
                <a:ea typeface="微软雅黑" panose="020B0503020204020204" charset="-122"/>
              </a:rPr>
              <a:t>加盟店销售</a:t>
            </a:r>
            <a:endParaRPr lang="en-US" altLang="zh-CN" sz="1200" b="1" dirty="0">
              <a:solidFill>
                <a:srgbClr val="FF0000"/>
              </a:solidFill>
              <a:latin typeface="微软雅黑" panose="020B0503020204020204" charset="-122"/>
              <a:ea typeface="微软雅黑" panose="020B0503020204020204" charset="-122"/>
            </a:endParaRPr>
          </a:p>
        </p:txBody>
      </p:sp>
      <p:sp>
        <p:nvSpPr>
          <p:cNvPr id="50" name="圆角矩形 49"/>
          <p:cNvSpPr/>
          <p:nvPr/>
        </p:nvSpPr>
        <p:spPr>
          <a:xfrm>
            <a:off x="5508563" y="2047654"/>
            <a:ext cx="3457402" cy="13298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加盟门店连锁</a:t>
            </a:r>
            <a:r>
              <a:rPr lang="zh-CN" altLang="en-US" sz="1400" b="1" dirty="0">
                <a:solidFill>
                  <a:srgbClr val="FF0000"/>
                </a:solidFill>
                <a:latin typeface="微软雅黑" panose="020B0503020204020204" charset="-122"/>
                <a:ea typeface="微软雅黑" panose="020B0503020204020204" charset="-122"/>
              </a:rPr>
              <a:t>公司主体</a:t>
            </a:r>
            <a:r>
              <a:rPr lang="zh-CN" altLang="en-US" sz="1400" b="1" dirty="0">
                <a:solidFill>
                  <a:schemeClr val="tx1"/>
                </a:solidFill>
                <a:latin typeface="微软雅黑" panose="020B0503020204020204" charset="-122"/>
                <a:ea typeface="微软雅黑" panose="020B0503020204020204" charset="-122"/>
              </a:rPr>
              <a:t> </a:t>
            </a:r>
            <a:r>
              <a:rPr lang="en-US" altLang="zh-CN" sz="1400" b="1" dirty="0">
                <a:solidFill>
                  <a:schemeClr val="tx1"/>
                </a:solidFill>
                <a:latin typeface="微软雅黑" panose="020B0503020204020204" charset="-122"/>
                <a:ea typeface="微软雅黑" panose="020B0503020204020204" charset="-122"/>
              </a:rPr>
              <a:t>X-1</a:t>
            </a:r>
            <a:br>
              <a:rPr lang="en-US" altLang="zh-CN" sz="1400" b="1" dirty="0">
                <a:solidFill>
                  <a:schemeClr val="tx1"/>
                </a:solidFill>
                <a:latin typeface="微软雅黑" panose="020B0503020204020204" charset="-122"/>
                <a:ea typeface="微软雅黑" panose="020B0503020204020204" charset="-122"/>
              </a:rPr>
            </a:br>
            <a:r>
              <a:rPr lang="zh-CN" altLang="en-US" sz="1400" b="1" dirty="0">
                <a:solidFill>
                  <a:schemeClr val="tx1"/>
                </a:solidFill>
                <a:latin typeface="微软雅黑" panose="020B0503020204020204" charset="-122"/>
                <a:ea typeface="微软雅黑" panose="020B0503020204020204" charset="-122"/>
              </a:rPr>
              <a:t>（分销客户 </a:t>
            </a:r>
            <a:r>
              <a:rPr lang="en-US" altLang="zh-CN" sz="1400" b="1" dirty="0">
                <a:solidFill>
                  <a:schemeClr val="tx1"/>
                </a:solidFill>
                <a:latin typeface="微软雅黑" panose="020B0503020204020204" charset="-122"/>
                <a:ea typeface="微软雅黑" panose="020B0503020204020204" charset="-122"/>
              </a:rPr>
              <a:t>X-1</a:t>
            </a:r>
            <a:r>
              <a:rPr lang="zh-CN" altLang="en-US" sz="1400" b="1" dirty="0">
                <a:solidFill>
                  <a:schemeClr val="tx1"/>
                </a:solidFill>
                <a:latin typeface="微软雅黑" panose="020B0503020204020204" charset="-122"/>
                <a:ea typeface="微软雅黑" panose="020B0503020204020204" charset="-122"/>
              </a:rPr>
              <a:t>）</a:t>
            </a:r>
          </a:p>
        </p:txBody>
      </p:sp>
      <p:sp>
        <p:nvSpPr>
          <p:cNvPr id="51" name="圆角矩形 50"/>
          <p:cNvSpPr/>
          <p:nvPr/>
        </p:nvSpPr>
        <p:spPr>
          <a:xfrm>
            <a:off x="5851463" y="2784748"/>
            <a:ext cx="1232362" cy="364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门店 </a:t>
            </a:r>
            <a:r>
              <a:rPr lang="en-US" altLang="zh-CN" sz="1400" b="1" dirty="0">
                <a:solidFill>
                  <a:schemeClr val="tx1"/>
                </a:solidFill>
                <a:latin typeface="微软雅黑" panose="020B0503020204020204" charset="-122"/>
                <a:ea typeface="微软雅黑" panose="020B0503020204020204" charset="-122"/>
              </a:rPr>
              <a:t>1</a:t>
            </a:r>
          </a:p>
          <a:p>
            <a:pPr algn="ctr"/>
            <a:endParaRPr lang="zh-CN" altLang="en-US" sz="1400" b="1" dirty="0">
              <a:solidFill>
                <a:schemeClr val="tx1"/>
              </a:solidFill>
              <a:latin typeface="微软雅黑" panose="020B0503020204020204" charset="-122"/>
              <a:ea typeface="微软雅黑" panose="020B0503020204020204" charset="-122"/>
            </a:endParaRPr>
          </a:p>
        </p:txBody>
      </p:sp>
      <p:sp>
        <p:nvSpPr>
          <p:cNvPr id="52" name="圆角矩形 51"/>
          <p:cNvSpPr/>
          <p:nvPr/>
        </p:nvSpPr>
        <p:spPr>
          <a:xfrm>
            <a:off x="7428803" y="2784748"/>
            <a:ext cx="1232362" cy="364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门店 </a:t>
            </a:r>
            <a:r>
              <a:rPr lang="en-US" altLang="zh-CN" sz="1400" b="1" dirty="0">
                <a:solidFill>
                  <a:schemeClr val="tx1"/>
                </a:solidFill>
                <a:latin typeface="微软雅黑" panose="020B0503020204020204" charset="-122"/>
                <a:ea typeface="微软雅黑" panose="020B0503020204020204" charset="-122"/>
              </a:rPr>
              <a:t>N</a:t>
            </a:r>
          </a:p>
          <a:p>
            <a:pPr algn="ctr"/>
            <a:endParaRPr lang="zh-CN" altLang="en-US" sz="1400" b="1" dirty="0">
              <a:solidFill>
                <a:schemeClr val="tx1"/>
              </a:solidFill>
              <a:latin typeface="微软雅黑" panose="020B0503020204020204" charset="-122"/>
              <a:ea typeface="微软雅黑" panose="020B0503020204020204" charset="-122"/>
            </a:endParaRPr>
          </a:p>
        </p:txBody>
      </p:sp>
      <p:sp>
        <p:nvSpPr>
          <p:cNvPr id="57" name="圆角矩形 56"/>
          <p:cNvSpPr/>
          <p:nvPr/>
        </p:nvSpPr>
        <p:spPr>
          <a:xfrm>
            <a:off x="5500943" y="3746447"/>
            <a:ext cx="3457402" cy="13298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加盟门店连锁</a:t>
            </a:r>
            <a:r>
              <a:rPr lang="zh-CN" altLang="en-US" sz="1400" b="1" dirty="0">
                <a:solidFill>
                  <a:srgbClr val="FF0000"/>
                </a:solidFill>
                <a:latin typeface="微软雅黑" panose="020B0503020204020204" charset="-122"/>
                <a:ea typeface="微软雅黑" panose="020B0503020204020204" charset="-122"/>
              </a:rPr>
              <a:t>公司主体 </a:t>
            </a:r>
            <a:r>
              <a:rPr lang="en-US" altLang="zh-CN" sz="1400" b="1" dirty="0">
                <a:solidFill>
                  <a:schemeClr val="tx1"/>
                </a:solidFill>
                <a:latin typeface="微软雅黑" panose="020B0503020204020204" charset="-122"/>
                <a:ea typeface="微软雅黑" panose="020B0503020204020204" charset="-122"/>
              </a:rPr>
              <a:t>X-N</a:t>
            </a:r>
            <a:br>
              <a:rPr lang="en-US" altLang="zh-CN" sz="1400" b="1" dirty="0">
                <a:solidFill>
                  <a:schemeClr val="tx1"/>
                </a:solidFill>
                <a:latin typeface="微软雅黑" panose="020B0503020204020204" charset="-122"/>
                <a:ea typeface="微软雅黑" panose="020B0503020204020204" charset="-122"/>
              </a:rPr>
            </a:br>
            <a:r>
              <a:rPr lang="zh-CN" altLang="en-US" sz="1400" b="1" dirty="0">
                <a:solidFill>
                  <a:schemeClr val="tx1"/>
                </a:solidFill>
                <a:latin typeface="微软雅黑" panose="020B0503020204020204" charset="-122"/>
                <a:ea typeface="微软雅黑" panose="020B0503020204020204" charset="-122"/>
              </a:rPr>
              <a:t>（分销客户 </a:t>
            </a:r>
            <a:r>
              <a:rPr lang="en-US" altLang="zh-CN" sz="1400" b="1" dirty="0">
                <a:solidFill>
                  <a:schemeClr val="tx1"/>
                </a:solidFill>
                <a:latin typeface="微软雅黑" panose="020B0503020204020204" charset="-122"/>
                <a:ea typeface="微软雅黑" panose="020B0503020204020204" charset="-122"/>
              </a:rPr>
              <a:t>X-N</a:t>
            </a:r>
            <a:r>
              <a:rPr lang="zh-CN" altLang="en-US" sz="1400" b="1" dirty="0">
                <a:solidFill>
                  <a:schemeClr val="tx1"/>
                </a:solidFill>
                <a:latin typeface="微软雅黑" panose="020B0503020204020204" charset="-122"/>
                <a:ea typeface="微软雅黑" panose="020B0503020204020204" charset="-122"/>
              </a:rPr>
              <a:t>）</a:t>
            </a:r>
          </a:p>
        </p:txBody>
      </p:sp>
      <p:sp>
        <p:nvSpPr>
          <p:cNvPr id="58" name="圆角矩形 57"/>
          <p:cNvSpPr/>
          <p:nvPr/>
        </p:nvSpPr>
        <p:spPr>
          <a:xfrm>
            <a:off x="5843843" y="4483541"/>
            <a:ext cx="1232362" cy="364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门店 </a:t>
            </a:r>
            <a:r>
              <a:rPr lang="en-US" altLang="zh-CN" sz="1400" b="1" dirty="0">
                <a:solidFill>
                  <a:schemeClr val="tx1"/>
                </a:solidFill>
                <a:latin typeface="微软雅黑" panose="020B0503020204020204" charset="-122"/>
                <a:ea typeface="微软雅黑" panose="020B0503020204020204" charset="-122"/>
              </a:rPr>
              <a:t>1</a:t>
            </a:r>
          </a:p>
          <a:p>
            <a:pPr algn="ctr"/>
            <a:endParaRPr lang="zh-CN" altLang="en-US" sz="1400" b="1" dirty="0">
              <a:solidFill>
                <a:schemeClr val="tx1"/>
              </a:solidFill>
              <a:latin typeface="微软雅黑" panose="020B0503020204020204" charset="-122"/>
              <a:ea typeface="微软雅黑" panose="020B0503020204020204" charset="-122"/>
            </a:endParaRPr>
          </a:p>
        </p:txBody>
      </p:sp>
      <p:sp>
        <p:nvSpPr>
          <p:cNvPr id="59" name="圆角矩形 58"/>
          <p:cNvSpPr/>
          <p:nvPr/>
        </p:nvSpPr>
        <p:spPr>
          <a:xfrm>
            <a:off x="7421183" y="4483541"/>
            <a:ext cx="1232362" cy="364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门店 </a:t>
            </a:r>
            <a:r>
              <a:rPr lang="en-US" altLang="zh-CN" sz="1400" b="1" dirty="0">
                <a:solidFill>
                  <a:schemeClr val="tx1"/>
                </a:solidFill>
                <a:latin typeface="微软雅黑" panose="020B0503020204020204" charset="-122"/>
                <a:ea typeface="微软雅黑" panose="020B0503020204020204" charset="-122"/>
              </a:rPr>
              <a:t>N</a:t>
            </a:r>
          </a:p>
          <a:p>
            <a:pPr algn="ctr"/>
            <a:endParaRPr lang="zh-CN" altLang="en-US" sz="1400" b="1" dirty="0">
              <a:solidFill>
                <a:schemeClr val="tx1"/>
              </a:solidFill>
              <a:latin typeface="微软雅黑" panose="020B0503020204020204" charset="-122"/>
              <a:ea typeface="微软雅黑" panose="020B0503020204020204" charset="-122"/>
            </a:endParaRPr>
          </a:p>
        </p:txBody>
      </p:sp>
      <p:cxnSp>
        <p:nvCxnSpPr>
          <p:cNvPr id="60" name="直接箭头连接符 59"/>
          <p:cNvCxnSpPr/>
          <p:nvPr/>
        </p:nvCxnSpPr>
        <p:spPr>
          <a:xfrm>
            <a:off x="3765667" y="2737930"/>
            <a:ext cx="1733198" cy="1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rot="10800000">
            <a:off x="3767858" y="2903982"/>
            <a:ext cx="1724023" cy="1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182"/>
          <p:cNvSpPr txBox="1"/>
          <p:nvPr/>
        </p:nvSpPr>
        <p:spPr>
          <a:xfrm>
            <a:off x="4131885" y="2920066"/>
            <a:ext cx="830423" cy="276999"/>
          </a:xfrm>
          <a:prstGeom prst="rect">
            <a:avLst/>
          </a:prstGeom>
          <a:noFill/>
        </p:spPr>
        <p:txBody>
          <a:bodyPr wrap="square" rtlCol="0">
            <a:spAutoFit/>
          </a:bodyPr>
          <a:lstStyle/>
          <a:p>
            <a:r>
              <a:rPr lang="zh-CN" altLang="en-US" sz="1200" b="1" dirty="0">
                <a:solidFill>
                  <a:schemeClr val="accent1">
                    <a:lumMod val="75000"/>
                  </a:schemeClr>
                </a:solidFill>
                <a:latin typeface="微软雅黑" panose="020B0503020204020204" charset="-122"/>
                <a:ea typeface="微软雅黑" panose="020B0503020204020204" charset="-122"/>
              </a:rPr>
              <a:t>查询可卖</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sp>
        <p:nvSpPr>
          <p:cNvPr id="66" name="TextBox 182"/>
          <p:cNvSpPr txBox="1"/>
          <p:nvPr/>
        </p:nvSpPr>
        <p:spPr>
          <a:xfrm>
            <a:off x="4131885" y="2257621"/>
            <a:ext cx="831676" cy="461665"/>
          </a:xfrm>
          <a:prstGeom prst="rect">
            <a:avLst/>
          </a:prstGeom>
          <a:noFill/>
        </p:spPr>
        <p:txBody>
          <a:bodyPr wrap="square" rtlCol="0">
            <a:spAutoFit/>
          </a:bodyPr>
          <a:lstStyle/>
          <a:p>
            <a:pPr algn="ctr"/>
            <a:r>
              <a:rPr lang="zh-CN" altLang="en-US" sz="1200" b="1" dirty="0">
                <a:solidFill>
                  <a:srgbClr val="FF0000"/>
                </a:solidFill>
                <a:latin typeface="微软雅黑" panose="020B0503020204020204" charset="-122"/>
                <a:ea typeface="微软雅黑" panose="020B0503020204020204" charset="-122"/>
              </a:rPr>
              <a:t>跨核算体</a:t>
            </a:r>
            <a:br>
              <a:rPr lang="en-US" altLang="zh-CN" sz="1200" b="1" dirty="0">
                <a:solidFill>
                  <a:srgbClr val="FF0000"/>
                </a:solidFill>
                <a:latin typeface="微软雅黑" panose="020B0503020204020204" charset="-122"/>
                <a:ea typeface="微软雅黑" panose="020B0503020204020204" charset="-122"/>
              </a:rPr>
            </a:br>
            <a:r>
              <a:rPr lang="zh-CN" altLang="en-US" sz="1200" b="1" dirty="0">
                <a:solidFill>
                  <a:srgbClr val="FF0000"/>
                </a:solidFill>
                <a:latin typeface="微软雅黑" panose="020B0503020204020204" charset="-122"/>
                <a:ea typeface="微软雅黑" panose="020B0503020204020204" charset="-122"/>
              </a:rPr>
              <a:t>销售</a:t>
            </a:r>
            <a:endParaRPr lang="en-US" altLang="zh-CN" sz="1200" b="1" dirty="0">
              <a:solidFill>
                <a:srgbClr val="FF0000"/>
              </a:solidFill>
              <a:latin typeface="微软雅黑" panose="020B0503020204020204" charset="-122"/>
              <a:ea typeface="微软雅黑" panose="020B0503020204020204" charset="-122"/>
            </a:endParaRPr>
          </a:p>
        </p:txBody>
      </p:sp>
      <p:sp>
        <p:nvSpPr>
          <p:cNvPr id="67" name="TextBox 182"/>
          <p:cNvSpPr txBox="1"/>
          <p:nvPr/>
        </p:nvSpPr>
        <p:spPr>
          <a:xfrm>
            <a:off x="9659390" y="931014"/>
            <a:ext cx="2335876" cy="5078313"/>
          </a:xfrm>
          <a:prstGeom prst="rect">
            <a:avLst/>
          </a:prstGeom>
          <a:noFill/>
        </p:spPr>
        <p:txBody>
          <a:bodyPr wrap="square" rtlCol="0">
            <a:spAutoFit/>
          </a:bodyPr>
          <a:lstStyle/>
          <a:p>
            <a:r>
              <a:rPr lang="zh-CN" altLang="en-US" sz="1200" b="1" dirty="0">
                <a:solidFill>
                  <a:schemeClr val="accent1">
                    <a:lumMod val="75000"/>
                  </a:schemeClr>
                </a:solidFill>
                <a:latin typeface="微软雅黑" panose="020B0503020204020204" charset="-122"/>
                <a:ea typeface="微软雅黑" panose="020B0503020204020204" charset="-122"/>
              </a:rPr>
              <a:t>跨核算体销售（共享库存）：</a:t>
            </a:r>
            <a:endParaRPr lang="en-US" altLang="zh-CN" sz="1200" b="1" dirty="0">
              <a:solidFill>
                <a:schemeClr val="accent1">
                  <a:lumMod val="75000"/>
                </a:schemeClr>
              </a:solidFill>
              <a:latin typeface="微软雅黑" panose="020B0503020204020204" charset="-122"/>
              <a:ea typeface="微软雅黑" panose="020B0503020204020204" charset="-122"/>
            </a:endParaRPr>
          </a:p>
          <a:p>
            <a:endParaRPr lang="en-US" altLang="zh-CN" sz="1200" b="1" dirty="0">
              <a:solidFill>
                <a:schemeClr val="accent1">
                  <a:lumMod val="75000"/>
                </a:schemeClr>
              </a:solidFill>
              <a:latin typeface="微软雅黑" panose="020B0503020204020204" charset="-122"/>
              <a:ea typeface="微软雅黑" panose="020B0503020204020204" charset="-122"/>
            </a:endParaRPr>
          </a:p>
          <a:p>
            <a:r>
              <a:rPr lang="en-US" altLang="zh-CN" sz="1200" b="1" dirty="0">
                <a:solidFill>
                  <a:schemeClr val="accent1">
                    <a:lumMod val="75000"/>
                  </a:schemeClr>
                </a:solidFill>
                <a:latin typeface="微软雅黑" panose="020B0503020204020204" charset="-122"/>
                <a:ea typeface="微软雅黑" panose="020B0503020204020204" charset="-122"/>
              </a:rPr>
              <a:t>1</a:t>
            </a:r>
            <a:r>
              <a:rPr lang="zh-CN" altLang="en-US" sz="1200" b="1" dirty="0">
                <a:solidFill>
                  <a:schemeClr val="accent1">
                    <a:lumMod val="75000"/>
                  </a:schemeClr>
                </a:solidFill>
                <a:latin typeface="微软雅黑" panose="020B0503020204020204" charset="-122"/>
                <a:ea typeface="微软雅黑" panose="020B0503020204020204" charset="-122"/>
              </a:rPr>
              <a:t>、加盟连锁公司门店在</a:t>
            </a:r>
            <a:r>
              <a:rPr lang="zh-CN" altLang="en-US" sz="1200" b="1" dirty="0">
                <a:solidFill>
                  <a:srgbClr val="FF0000"/>
                </a:solidFill>
                <a:latin typeface="微软雅黑" panose="020B0503020204020204" charset="-122"/>
                <a:ea typeface="微软雅黑" panose="020B0503020204020204" charset="-122"/>
              </a:rPr>
              <a:t>自己的公司主体</a:t>
            </a:r>
            <a:r>
              <a:rPr lang="zh-CN" altLang="en-US" sz="1200" b="1" dirty="0">
                <a:solidFill>
                  <a:schemeClr val="accent1">
                    <a:lumMod val="75000"/>
                  </a:schemeClr>
                </a:solidFill>
                <a:latin typeface="微软雅黑" panose="020B0503020204020204" charset="-122"/>
                <a:ea typeface="微软雅黑" panose="020B0503020204020204" charset="-122"/>
              </a:rPr>
              <a:t>进行零售销售时可查询到万镇通公司可卖数，开单收款即占用可卖数，零售单为待发货状态；</a:t>
            </a:r>
            <a:endParaRPr lang="en-US" altLang="zh-CN" sz="1200" b="1" dirty="0">
              <a:solidFill>
                <a:schemeClr val="accent1">
                  <a:lumMod val="75000"/>
                </a:schemeClr>
              </a:solidFill>
              <a:latin typeface="微软雅黑" panose="020B0503020204020204" charset="-122"/>
              <a:ea typeface="微软雅黑" panose="020B0503020204020204" charset="-122"/>
            </a:endParaRPr>
          </a:p>
          <a:p>
            <a:endParaRPr lang="en-US" altLang="zh-CN" sz="1200" b="1" dirty="0">
              <a:solidFill>
                <a:schemeClr val="accent1">
                  <a:lumMod val="75000"/>
                </a:schemeClr>
              </a:solidFill>
              <a:latin typeface="微软雅黑" panose="020B0503020204020204" charset="-122"/>
              <a:ea typeface="微软雅黑" panose="020B0503020204020204" charset="-122"/>
            </a:endParaRPr>
          </a:p>
          <a:p>
            <a:r>
              <a:rPr lang="en-US" altLang="zh-CN" sz="1200" b="1" dirty="0">
                <a:solidFill>
                  <a:schemeClr val="accent1">
                    <a:lumMod val="75000"/>
                  </a:schemeClr>
                </a:solidFill>
                <a:latin typeface="微软雅黑" panose="020B0503020204020204" charset="-122"/>
                <a:ea typeface="微软雅黑" panose="020B0503020204020204" charset="-122"/>
              </a:rPr>
              <a:t>2</a:t>
            </a:r>
            <a:r>
              <a:rPr lang="zh-CN" altLang="en-US" sz="1200" b="1" dirty="0">
                <a:solidFill>
                  <a:schemeClr val="accent1">
                    <a:lumMod val="75000"/>
                  </a:schemeClr>
                </a:solidFill>
                <a:latin typeface="微软雅黑" panose="020B0503020204020204" charset="-122"/>
                <a:ea typeface="微软雅黑" panose="020B0503020204020204" charset="-122"/>
              </a:rPr>
              <a:t>、万镇通公司根据加盟连锁公司的跨核算零售数据配货发货后，自动生成万镇通对加盟连锁公司的分销销售以及加盟连锁公司对万镇通公司的采购入库（价格取自价格政策），入库单为待收货状态；</a:t>
            </a:r>
            <a:endParaRPr lang="en-US" altLang="zh-CN" sz="1200" b="1" dirty="0">
              <a:solidFill>
                <a:schemeClr val="accent1">
                  <a:lumMod val="75000"/>
                </a:schemeClr>
              </a:solidFill>
              <a:latin typeface="微软雅黑" panose="020B0503020204020204" charset="-122"/>
              <a:ea typeface="微软雅黑" panose="020B0503020204020204" charset="-122"/>
            </a:endParaRPr>
          </a:p>
          <a:p>
            <a:endParaRPr lang="en-US" altLang="zh-CN" sz="1200" b="1" dirty="0">
              <a:solidFill>
                <a:schemeClr val="accent1">
                  <a:lumMod val="75000"/>
                </a:schemeClr>
              </a:solidFill>
              <a:latin typeface="微软雅黑" panose="020B0503020204020204" charset="-122"/>
              <a:ea typeface="微软雅黑" panose="020B0503020204020204" charset="-122"/>
            </a:endParaRPr>
          </a:p>
          <a:p>
            <a:r>
              <a:rPr lang="en-US" altLang="zh-CN" sz="1200" b="1" dirty="0">
                <a:solidFill>
                  <a:schemeClr val="accent1">
                    <a:lumMod val="75000"/>
                  </a:schemeClr>
                </a:solidFill>
                <a:latin typeface="微软雅黑" panose="020B0503020204020204" charset="-122"/>
                <a:ea typeface="微软雅黑" panose="020B0503020204020204" charset="-122"/>
              </a:rPr>
              <a:t>3</a:t>
            </a:r>
            <a:r>
              <a:rPr lang="zh-CN" altLang="en-US" sz="1200" b="1" dirty="0">
                <a:solidFill>
                  <a:schemeClr val="accent1">
                    <a:lumMod val="75000"/>
                  </a:schemeClr>
                </a:solidFill>
                <a:latin typeface="微软雅黑" panose="020B0503020204020204" charset="-122"/>
                <a:ea typeface="微软雅黑" panose="020B0503020204020204" charset="-122"/>
              </a:rPr>
              <a:t>、加盟连锁公司收到货后做入库单验收入库，按实际顾客配送要求进行零售发货和送货；</a:t>
            </a:r>
            <a:endParaRPr lang="en-US" altLang="zh-CN" sz="1200" b="1" dirty="0">
              <a:solidFill>
                <a:schemeClr val="accent1">
                  <a:lumMod val="75000"/>
                </a:schemeClr>
              </a:solidFill>
              <a:latin typeface="微软雅黑" panose="020B0503020204020204" charset="-122"/>
              <a:ea typeface="微软雅黑" panose="020B0503020204020204" charset="-122"/>
            </a:endParaRPr>
          </a:p>
          <a:p>
            <a:endParaRPr lang="en-US" altLang="zh-CN" sz="1200" b="1" dirty="0">
              <a:solidFill>
                <a:schemeClr val="accent1">
                  <a:lumMod val="75000"/>
                </a:schemeClr>
              </a:solidFill>
              <a:latin typeface="微软雅黑" panose="020B0503020204020204" charset="-122"/>
              <a:ea typeface="微软雅黑" panose="020B0503020204020204" charset="-122"/>
            </a:endParaRPr>
          </a:p>
          <a:p>
            <a:r>
              <a:rPr lang="en-US" altLang="zh-CN" sz="1200" b="1" dirty="0">
                <a:solidFill>
                  <a:schemeClr val="accent1">
                    <a:lumMod val="75000"/>
                  </a:schemeClr>
                </a:solidFill>
                <a:latin typeface="微软雅黑" panose="020B0503020204020204" charset="-122"/>
                <a:ea typeface="微软雅黑" panose="020B0503020204020204" charset="-122"/>
              </a:rPr>
              <a:t>4</a:t>
            </a:r>
            <a:r>
              <a:rPr lang="zh-CN" altLang="en-US" sz="1200" b="1" dirty="0">
                <a:solidFill>
                  <a:schemeClr val="accent1">
                    <a:lumMod val="75000"/>
                  </a:schemeClr>
                </a:solidFill>
                <a:latin typeface="微软雅黑" panose="020B0503020204020204" charset="-122"/>
                <a:ea typeface="微软雅黑" panose="020B0503020204020204" charset="-122"/>
              </a:rPr>
              <a:t>、上述收发货相关描述为一般情况下的跨核算流程，现阶段主要由五星电器负责管理库存与配送，而且我们推荐万镇通与五星之间采用联营无库存合作方式，则在万镇通</a:t>
            </a:r>
            <a:r>
              <a:rPr lang="en-US" altLang="zh-CN" sz="1200" b="1" dirty="0">
                <a:solidFill>
                  <a:schemeClr val="accent1">
                    <a:lumMod val="75000"/>
                  </a:schemeClr>
                </a:solidFill>
                <a:latin typeface="微软雅黑" panose="020B0503020204020204" charset="-122"/>
                <a:ea typeface="微软雅黑" panose="020B0503020204020204" charset="-122"/>
              </a:rPr>
              <a:t>ERP</a:t>
            </a:r>
            <a:r>
              <a:rPr lang="zh-CN" altLang="en-US" sz="1200" b="1" dirty="0">
                <a:solidFill>
                  <a:schemeClr val="accent1">
                    <a:lumMod val="75000"/>
                  </a:schemeClr>
                </a:solidFill>
                <a:latin typeface="微软雅黑" panose="020B0503020204020204" charset="-122"/>
                <a:ea typeface="微软雅黑" panose="020B0503020204020204" charset="-122"/>
              </a:rPr>
              <a:t>系统中</a:t>
            </a:r>
            <a:r>
              <a:rPr lang="zh-CN" altLang="en-US" sz="1200" b="1" dirty="0">
                <a:solidFill>
                  <a:srgbClr val="FF0000"/>
                </a:solidFill>
                <a:latin typeface="微软雅黑" panose="020B0503020204020204" charset="-122"/>
                <a:ea typeface="微软雅黑" panose="020B0503020204020204" charset="-122"/>
              </a:rPr>
              <a:t>无需做所有收发货动作</a:t>
            </a:r>
            <a:r>
              <a:rPr lang="zh-CN" altLang="en-US" sz="1200" b="1" dirty="0">
                <a:solidFill>
                  <a:schemeClr val="accent1">
                    <a:lumMod val="75000"/>
                  </a:schemeClr>
                </a:solidFill>
                <a:latin typeface="微软雅黑" panose="020B0503020204020204" charset="-122"/>
                <a:ea typeface="微软雅黑" panose="020B0503020204020204" charset="-122"/>
              </a:rPr>
              <a:t>。</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sp>
        <p:nvSpPr>
          <p:cNvPr id="68" name="TextBox 182"/>
          <p:cNvSpPr txBox="1"/>
          <p:nvPr/>
        </p:nvSpPr>
        <p:spPr>
          <a:xfrm>
            <a:off x="374072" y="5719015"/>
            <a:ext cx="11604567" cy="1200329"/>
          </a:xfrm>
          <a:prstGeom prst="rect">
            <a:avLst/>
          </a:prstGeom>
          <a:noFill/>
        </p:spPr>
        <p:txBody>
          <a:bodyPr wrap="square" rtlCol="0">
            <a:spAutoFit/>
          </a:bodyPr>
          <a:lstStyle/>
          <a:p>
            <a:r>
              <a:rPr lang="zh-CN" altLang="en-US" sz="1200" b="1" dirty="0">
                <a:solidFill>
                  <a:schemeClr val="accent1">
                    <a:lumMod val="75000"/>
                  </a:schemeClr>
                </a:solidFill>
                <a:latin typeface="微软雅黑" panose="020B0503020204020204" charset="-122"/>
                <a:ea typeface="微软雅黑" panose="020B0503020204020204" charset="-122"/>
              </a:rPr>
              <a:t>加盟店销售：</a:t>
            </a:r>
            <a:endParaRPr lang="en-US" altLang="zh-CN" sz="1200" b="1" dirty="0">
              <a:solidFill>
                <a:schemeClr val="accent1">
                  <a:lumMod val="75000"/>
                </a:schemeClr>
              </a:solidFill>
              <a:latin typeface="微软雅黑" panose="020B0503020204020204" charset="-122"/>
              <a:ea typeface="微软雅黑" panose="020B0503020204020204" charset="-122"/>
            </a:endParaRPr>
          </a:p>
          <a:p>
            <a:endParaRPr lang="en-US" altLang="zh-CN" sz="1200" b="1" dirty="0">
              <a:solidFill>
                <a:schemeClr val="accent1">
                  <a:lumMod val="75000"/>
                </a:schemeClr>
              </a:solidFill>
              <a:latin typeface="微软雅黑" panose="020B0503020204020204" charset="-122"/>
              <a:ea typeface="微软雅黑" panose="020B0503020204020204" charset="-122"/>
            </a:endParaRPr>
          </a:p>
          <a:p>
            <a:r>
              <a:rPr lang="zh-CN" altLang="en-US" sz="1200" b="1" dirty="0">
                <a:solidFill>
                  <a:schemeClr val="accent1">
                    <a:lumMod val="75000"/>
                  </a:schemeClr>
                </a:solidFill>
                <a:latin typeface="微软雅黑" panose="020B0503020204020204" charset="-122"/>
                <a:ea typeface="微软雅黑" panose="020B0503020204020204" charset="-122"/>
              </a:rPr>
              <a:t>加盟店以渠道客户身份在</a:t>
            </a:r>
            <a:r>
              <a:rPr lang="zh-CN" altLang="en-US" sz="1200" b="1" dirty="0">
                <a:solidFill>
                  <a:srgbClr val="FF0000"/>
                </a:solidFill>
                <a:latin typeface="微软雅黑" panose="020B0503020204020204" charset="-122"/>
                <a:ea typeface="微软雅黑" panose="020B0503020204020204" charset="-122"/>
              </a:rPr>
              <a:t>万镇通公司主体</a:t>
            </a:r>
            <a:r>
              <a:rPr lang="zh-CN" altLang="en-US" sz="1200" b="1" dirty="0">
                <a:solidFill>
                  <a:schemeClr val="accent1">
                    <a:lumMod val="75000"/>
                  </a:schemeClr>
                </a:solidFill>
                <a:latin typeface="微软雅黑" panose="020B0503020204020204" charset="-122"/>
                <a:ea typeface="微软雅黑" panose="020B0503020204020204" charset="-122"/>
              </a:rPr>
              <a:t>中使用加盟店收银台进行开单销售，操作体验与零售收银台一样，但系统内部会同时生成万镇通对该加盟店的分销单和加盟店对顾客的销售单（不体现在万镇通进销存中）两张单据，加盟店销售单的成本即为分销单的销售金额（取自价格政策），加盟店销售单的实收金额为顾客实付金额，加盟店按顾客实付金额给顾客开发票，万镇通按分销单结算金额给加盟店开发票，万镇通与加盟店是买卖关系，系统为加盟店提供销售报表。</a:t>
            </a:r>
            <a:endParaRPr lang="en-US" altLang="zh-CN" sz="1200" b="1" dirty="0">
              <a:solidFill>
                <a:schemeClr val="accent1">
                  <a:lumMod val="75000"/>
                </a:schemeClr>
              </a:solidFill>
              <a:latin typeface="微软雅黑" panose="020B0503020204020204" charset="-122"/>
              <a:ea typeface="微软雅黑" panose="020B0503020204020204" charset="-122"/>
            </a:endParaRPr>
          </a:p>
          <a:p>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cxnSp>
        <p:nvCxnSpPr>
          <p:cNvPr id="69" name="直接箭头连接符 68"/>
          <p:cNvCxnSpPr/>
          <p:nvPr/>
        </p:nvCxnSpPr>
        <p:spPr>
          <a:xfrm rot="5400000" flipH="1" flipV="1">
            <a:off x="812737" y="1519351"/>
            <a:ext cx="528411" cy="1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1" name="TextBox 182"/>
          <p:cNvSpPr txBox="1"/>
          <p:nvPr/>
        </p:nvSpPr>
        <p:spPr>
          <a:xfrm>
            <a:off x="230282" y="1382026"/>
            <a:ext cx="830423" cy="276999"/>
          </a:xfrm>
          <a:prstGeom prst="rect">
            <a:avLst/>
          </a:prstGeom>
          <a:noFill/>
        </p:spPr>
        <p:txBody>
          <a:bodyPr wrap="square" rtlCol="0">
            <a:spAutoFit/>
          </a:bodyPr>
          <a:lstStyle/>
          <a:p>
            <a:pPr algn="r"/>
            <a:r>
              <a:rPr lang="zh-CN" altLang="en-US" sz="1200" b="1" dirty="0">
                <a:solidFill>
                  <a:schemeClr val="accent1">
                    <a:lumMod val="75000"/>
                  </a:schemeClr>
                </a:solidFill>
                <a:latin typeface="微软雅黑" panose="020B0503020204020204" charset="-122"/>
                <a:ea typeface="微软雅黑" panose="020B0503020204020204" charset="-122"/>
              </a:rPr>
              <a:t>联营</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sp>
        <p:nvSpPr>
          <p:cNvPr id="72" name="TextBox 182"/>
          <p:cNvSpPr txBox="1"/>
          <p:nvPr/>
        </p:nvSpPr>
        <p:spPr>
          <a:xfrm>
            <a:off x="3333042" y="1385201"/>
            <a:ext cx="1443736" cy="276999"/>
          </a:xfrm>
          <a:prstGeom prst="rect">
            <a:avLst/>
          </a:prstGeom>
          <a:noFill/>
        </p:spPr>
        <p:txBody>
          <a:bodyPr wrap="square" rtlCol="0">
            <a:spAutoFit/>
          </a:bodyPr>
          <a:lstStyle/>
          <a:p>
            <a:r>
              <a:rPr lang="zh-CN" altLang="en-US" sz="1200" b="1" dirty="0">
                <a:solidFill>
                  <a:schemeClr val="accent1">
                    <a:lumMod val="75000"/>
                  </a:schemeClr>
                </a:solidFill>
                <a:latin typeface="微软雅黑" panose="020B0503020204020204" charset="-122"/>
                <a:ea typeface="微软雅黑" panose="020B0503020204020204" charset="-122"/>
              </a:rPr>
              <a:t>经销、代销、联营</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cxnSp>
        <p:nvCxnSpPr>
          <p:cNvPr id="73" name="直接箭头连接符 72"/>
          <p:cNvCxnSpPr/>
          <p:nvPr/>
        </p:nvCxnSpPr>
        <p:spPr>
          <a:xfrm rot="5400000" flipH="1" flipV="1">
            <a:off x="3053494" y="1516987"/>
            <a:ext cx="528411" cy="1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182"/>
          <p:cNvSpPr txBox="1"/>
          <p:nvPr/>
        </p:nvSpPr>
        <p:spPr>
          <a:xfrm>
            <a:off x="1962151" y="4677674"/>
            <a:ext cx="477298" cy="276999"/>
          </a:xfrm>
          <a:prstGeom prst="rect">
            <a:avLst/>
          </a:prstGeom>
          <a:noFill/>
        </p:spPr>
        <p:txBody>
          <a:bodyPr wrap="square" rtlCol="0" anchor="ctr">
            <a:spAutoFit/>
          </a:bodyPr>
          <a:lstStyle/>
          <a:p>
            <a:pPr algn="ctr"/>
            <a:r>
              <a:rPr lang="en-US" altLang="zh-CN" sz="1200" b="1" dirty="0">
                <a:latin typeface="微软雅黑" panose="020B0503020204020204" charset="-122"/>
                <a:ea typeface="微软雅黑" panose="020B0503020204020204" charset="-122"/>
              </a:rPr>
              <a:t>…</a:t>
            </a:r>
          </a:p>
        </p:txBody>
      </p:sp>
      <p:sp>
        <p:nvSpPr>
          <p:cNvPr id="38" name="TextBox 182"/>
          <p:cNvSpPr txBox="1"/>
          <p:nvPr/>
        </p:nvSpPr>
        <p:spPr>
          <a:xfrm>
            <a:off x="7010402" y="4486705"/>
            <a:ext cx="477298" cy="276999"/>
          </a:xfrm>
          <a:prstGeom prst="rect">
            <a:avLst/>
          </a:prstGeom>
          <a:noFill/>
        </p:spPr>
        <p:txBody>
          <a:bodyPr wrap="square" rtlCol="0" anchor="ctr">
            <a:spAutoFit/>
          </a:bodyPr>
          <a:lstStyle/>
          <a:p>
            <a:pPr algn="ctr"/>
            <a:r>
              <a:rPr lang="en-US" altLang="zh-CN" sz="1200" b="1" dirty="0">
                <a:latin typeface="微软雅黑" panose="020B0503020204020204" charset="-122"/>
                <a:ea typeface="微软雅黑" panose="020B0503020204020204" charset="-122"/>
              </a:rPr>
              <a:t>…</a:t>
            </a:r>
          </a:p>
        </p:txBody>
      </p:sp>
      <p:sp>
        <p:nvSpPr>
          <p:cNvPr id="39" name="TextBox 182"/>
          <p:cNvSpPr txBox="1"/>
          <p:nvPr/>
        </p:nvSpPr>
        <p:spPr>
          <a:xfrm>
            <a:off x="7017546" y="2786483"/>
            <a:ext cx="477298" cy="276999"/>
          </a:xfrm>
          <a:prstGeom prst="rect">
            <a:avLst/>
          </a:prstGeom>
          <a:noFill/>
        </p:spPr>
        <p:txBody>
          <a:bodyPr wrap="square" rtlCol="0" anchor="ctr">
            <a:spAutoFit/>
          </a:bodyPr>
          <a:lstStyle/>
          <a:p>
            <a:pPr algn="ctr"/>
            <a:r>
              <a:rPr lang="en-US" altLang="zh-CN" sz="1200" b="1" dirty="0">
                <a:latin typeface="微软雅黑" panose="020B0503020204020204" charset="-122"/>
                <a:ea typeface="微软雅黑" panose="020B0503020204020204" charset="-122"/>
              </a:rPr>
              <a:t>…</a:t>
            </a:r>
          </a:p>
        </p:txBody>
      </p:sp>
      <p:sp>
        <p:nvSpPr>
          <p:cNvPr id="40" name="TextBox 182"/>
          <p:cNvSpPr txBox="1"/>
          <p:nvPr/>
        </p:nvSpPr>
        <p:spPr>
          <a:xfrm>
            <a:off x="7018339" y="3421483"/>
            <a:ext cx="477298" cy="276999"/>
          </a:xfrm>
          <a:prstGeom prst="rect">
            <a:avLst/>
          </a:prstGeom>
          <a:noFill/>
        </p:spPr>
        <p:txBody>
          <a:bodyPr wrap="square" rtlCol="0" anchor="ctr">
            <a:spAutoFit/>
          </a:bodyPr>
          <a:lstStyle/>
          <a:p>
            <a:pPr algn="ctr"/>
            <a:r>
              <a:rPr lang="en-US" altLang="zh-CN" sz="1200" b="1" dirty="0">
                <a:latin typeface="微软雅黑" panose="020B0503020204020204" charset="-122"/>
                <a:ea typeface="微软雅黑" panose="020B0503020204020204" charset="-122"/>
              </a:rPr>
              <a:t>…</a:t>
            </a:r>
          </a:p>
        </p:txBody>
      </p:sp>
      <p:sp>
        <p:nvSpPr>
          <p:cNvPr id="41" name="圆角矩形 40"/>
          <p:cNvSpPr/>
          <p:nvPr/>
        </p:nvSpPr>
        <p:spPr>
          <a:xfrm>
            <a:off x="6393646" y="867468"/>
            <a:ext cx="1586572"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自营商品供应商</a:t>
            </a:r>
          </a:p>
        </p:txBody>
      </p:sp>
      <p:sp>
        <p:nvSpPr>
          <p:cNvPr id="44" name="TextBox 182"/>
          <p:cNvSpPr txBox="1"/>
          <p:nvPr/>
        </p:nvSpPr>
        <p:spPr>
          <a:xfrm>
            <a:off x="7028742" y="1359801"/>
            <a:ext cx="1443736" cy="276999"/>
          </a:xfrm>
          <a:prstGeom prst="rect">
            <a:avLst/>
          </a:prstGeom>
          <a:noFill/>
        </p:spPr>
        <p:txBody>
          <a:bodyPr wrap="square" rtlCol="0">
            <a:spAutoFit/>
          </a:bodyPr>
          <a:lstStyle/>
          <a:p>
            <a:r>
              <a:rPr lang="zh-CN" altLang="en-US" sz="1200" b="1" dirty="0">
                <a:solidFill>
                  <a:schemeClr val="accent1">
                    <a:lumMod val="75000"/>
                  </a:schemeClr>
                </a:solidFill>
                <a:latin typeface="微软雅黑" panose="020B0503020204020204" charset="-122"/>
                <a:ea typeface="微软雅黑" panose="020B0503020204020204" charset="-122"/>
              </a:rPr>
              <a:t>经销、代销、联营</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cxnSp>
        <p:nvCxnSpPr>
          <p:cNvPr id="48" name="直接箭头连接符 47"/>
          <p:cNvCxnSpPr/>
          <p:nvPr/>
        </p:nvCxnSpPr>
        <p:spPr>
          <a:xfrm rot="5400000" flipH="1" flipV="1">
            <a:off x="6749194" y="1510637"/>
            <a:ext cx="528411" cy="1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9"/>
          <p:cNvSpPr/>
          <p:nvPr/>
        </p:nvSpPr>
        <p:spPr bwMode="auto">
          <a:xfrm>
            <a:off x="88899" y="88900"/>
            <a:ext cx="9404236" cy="452957"/>
          </a:xfrm>
          <a:prstGeom prst="rect">
            <a:avLst/>
          </a:prstGeom>
          <a:noFill/>
          <a:ln w="9525">
            <a:noFill/>
            <a:miter lim="800000"/>
          </a:ln>
        </p:spPr>
        <p:txBody>
          <a:bodyPr wrap="square" lIns="82816" tIns="41408" rIns="82816" bIns="41408">
            <a:spAutoFit/>
          </a:bodyPr>
          <a:lstStyle/>
          <a:p>
            <a:pPr lvl="0"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万镇通与五星电器对接业务模型</a:t>
            </a:r>
          </a:p>
        </p:txBody>
      </p:sp>
      <p:sp>
        <p:nvSpPr>
          <p:cNvPr id="4" name="TextBox 182"/>
          <p:cNvSpPr txBox="1"/>
          <p:nvPr/>
        </p:nvSpPr>
        <p:spPr>
          <a:xfrm>
            <a:off x="307570" y="980761"/>
            <a:ext cx="11604567" cy="4524315"/>
          </a:xfrm>
          <a:prstGeom prst="rect">
            <a:avLst/>
          </a:prstGeom>
          <a:noFill/>
        </p:spPr>
        <p:txBody>
          <a:bodyPr wrap="square" rtlCol="0">
            <a:spAutoFit/>
          </a:bodyPr>
          <a:lstStyle/>
          <a:p>
            <a:pPr marL="228600" indent="-228600">
              <a:buFont typeface="+mj-lt"/>
              <a:buAutoNum type="arabicPeriod"/>
            </a:pPr>
            <a:r>
              <a:rPr lang="zh-CN" altLang="en-US" sz="1200" b="1" dirty="0">
                <a:solidFill>
                  <a:schemeClr val="accent1">
                    <a:lumMod val="75000"/>
                  </a:schemeClr>
                </a:solidFill>
                <a:latin typeface="微软雅黑" panose="020B0503020204020204" charset="-122"/>
                <a:ea typeface="微软雅黑" panose="020B0503020204020204" charset="-122"/>
              </a:rPr>
              <a:t>万镇通</a:t>
            </a:r>
            <a:r>
              <a:rPr lang="en-US" altLang="zh-CN" sz="1200" b="1" dirty="0">
                <a:solidFill>
                  <a:schemeClr val="accent1">
                    <a:lumMod val="75000"/>
                  </a:schemeClr>
                </a:solidFill>
                <a:latin typeface="微软雅黑" panose="020B0503020204020204" charset="-122"/>
                <a:ea typeface="微软雅黑" panose="020B0503020204020204" charset="-122"/>
              </a:rPr>
              <a:t>V10</a:t>
            </a:r>
            <a:r>
              <a:rPr lang="zh-CN" altLang="en-US" sz="1200" b="1" dirty="0">
                <a:solidFill>
                  <a:schemeClr val="accent1">
                    <a:lumMod val="75000"/>
                  </a:schemeClr>
                </a:solidFill>
                <a:latin typeface="微软雅黑" panose="020B0503020204020204" charset="-122"/>
                <a:ea typeface="微软雅黑" panose="020B0503020204020204" charset="-122"/>
              </a:rPr>
              <a:t>系统从五星电器</a:t>
            </a: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系统获取商品、价格（包括门店成本价、指导售价等）、券（五星电器券可作为加盟</a:t>
            </a:r>
            <a:r>
              <a:rPr lang="zh-CN" altLang="en-US" sz="1200" b="1">
                <a:solidFill>
                  <a:schemeClr val="accent1">
                    <a:lumMod val="75000"/>
                  </a:schemeClr>
                </a:solidFill>
                <a:latin typeface="微软雅黑" panose="020B0503020204020204" charset="-122"/>
                <a:ea typeface="微软雅黑" panose="020B0503020204020204" charset="-122"/>
              </a:rPr>
              <a:t>店参考数</a:t>
            </a:r>
            <a:r>
              <a:rPr lang="zh-CN" altLang="en-US" sz="1200" b="1" dirty="0">
                <a:solidFill>
                  <a:schemeClr val="accent1">
                    <a:lumMod val="75000"/>
                  </a:schemeClr>
                </a:solidFill>
                <a:latin typeface="微软雅黑" panose="020B0503020204020204" charset="-122"/>
                <a:ea typeface="微软雅黑" panose="020B0503020204020204" charset="-122"/>
              </a:rPr>
              <a:t>据）、可卖数等必要数据即可开单销售。</a:t>
            </a: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r>
              <a:rPr lang="zh-CN" altLang="en-US" sz="1200" b="1" dirty="0">
                <a:solidFill>
                  <a:schemeClr val="accent1">
                    <a:lumMod val="75000"/>
                  </a:schemeClr>
                </a:solidFill>
                <a:latin typeface="微软雅黑" panose="020B0503020204020204" charset="-122"/>
                <a:ea typeface="微软雅黑" panose="020B0503020204020204" charset="-122"/>
              </a:rPr>
              <a:t>万镇通与五星电器之间采用联营不管库存合作方式，这样做的好处是万镇通公司业务人员无需在</a:t>
            </a:r>
            <a:r>
              <a:rPr lang="en-US" altLang="zh-CN" sz="1200" b="1" dirty="0">
                <a:solidFill>
                  <a:schemeClr val="accent1">
                    <a:lumMod val="75000"/>
                  </a:schemeClr>
                </a:solidFill>
                <a:latin typeface="微软雅黑" panose="020B0503020204020204" charset="-122"/>
                <a:ea typeface="微软雅黑" panose="020B0503020204020204" charset="-122"/>
              </a:rPr>
              <a:t>V10</a:t>
            </a:r>
            <a:r>
              <a:rPr lang="zh-CN" altLang="en-US" sz="1200" b="1" dirty="0">
                <a:solidFill>
                  <a:schemeClr val="accent1">
                    <a:lumMod val="75000"/>
                  </a:schemeClr>
                </a:solidFill>
                <a:latin typeface="微软雅黑" panose="020B0503020204020204" charset="-122"/>
                <a:ea typeface="微软雅黑" panose="020B0503020204020204" charset="-122"/>
              </a:rPr>
              <a:t>系统中做采购入库和分销发货动作，实现销售就会自动产生往来，五星的商品库存还是五星管理，这样万镇通就不会因为上线了一套独立</a:t>
            </a:r>
            <a:r>
              <a:rPr lang="en-US" altLang="zh-CN" sz="1200" b="1" dirty="0">
                <a:solidFill>
                  <a:schemeClr val="accent1">
                    <a:lumMod val="75000"/>
                  </a:schemeClr>
                </a:solidFill>
                <a:latin typeface="微软雅黑" panose="020B0503020204020204" charset="-122"/>
                <a:ea typeface="微软雅黑" panose="020B0503020204020204" charset="-122"/>
              </a:rPr>
              <a:t>ERP</a:t>
            </a:r>
            <a:r>
              <a:rPr lang="zh-CN" altLang="en-US" sz="1200" b="1" dirty="0">
                <a:solidFill>
                  <a:schemeClr val="accent1">
                    <a:lumMod val="75000"/>
                  </a:schemeClr>
                </a:solidFill>
                <a:latin typeface="微软雅黑" panose="020B0503020204020204" charset="-122"/>
                <a:ea typeface="微软雅黑" panose="020B0503020204020204" charset="-122"/>
              </a:rPr>
              <a:t>系统而增加了大量库存管理方面的工作。</a:t>
            </a: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系统的商品、价格、券、可卖数都是接口定时同步到</a:t>
            </a:r>
            <a:r>
              <a:rPr lang="en-US" altLang="zh-CN" sz="1200" b="1" dirty="0">
                <a:solidFill>
                  <a:schemeClr val="accent1">
                    <a:lumMod val="75000"/>
                  </a:schemeClr>
                </a:solidFill>
                <a:latin typeface="微软雅黑" panose="020B0503020204020204" charset="-122"/>
                <a:ea typeface="微软雅黑" panose="020B0503020204020204" charset="-122"/>
              </a:rPr>
              <a:t>V10</a:t>
            </a:r>
            <a:r>
              <a:rPr lang="zh-CN" altLang="en-US" sz="1200" b="1" dirty="0">
                <a:solidFill>
                  <a:schemeClr val="accent1">
                    <a:lumMod val="75000"/>
                  </a:schemeClr>
                </a:solidFill>
                <a:latin typeface="微软雅黑" panose="020B0503020204020204" charset="-122"/>
                <a:ea typeface="微软雅黑" panose="020B0503020204020204" charset="-122"/>
              </a:rPr>
              <a:t>，可以根据需要分别设置同步频率。同步的价格要包括零售指导价、加盟店结算（成本）价等，加盟店成本价在开单时起到控制作用，低于此价不允许开单。券和可卖数仅供查询参考，不作为开单时的控制数据。加盟店开单时填写顾客信息（联系电话、送货地址等），在收款时调用外部（</a:t>
            </a: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或</a:t>
            </a:r>
            <a:r>
              <a:rPr lang="en-US" altLang="zh-CN" sz="1200" b="1" dirty="0">
                <a:solidFill>
                  <a:schemeClr val="accent1">
                    <a:lumMod val="75000"/>
                  </a:schemeClr>
                </a:solidFill>
                <a:latin typeface="微软雅黑" panose="020B0503020204020204" charset="-122"/>
                <a:ea typeface="微软雅黑" panose="020B0503020204020204" charset="-122"/>
              </a:rPr>
              <a:t>DSH</a:t>
            </a:r>
            <a:r>
              <a:rPr lang="zh-CN" altLang="en-US" sz="1200" b="1" dirty="0">
                <a:solidFill>
                  <a:schemeClr val="accent1">
                    <a:lumMod val="75000"/>
                  </a:schemeClr>
                </a:solidFill>
                <a:latin typeface="微软雅黑" panose="020B0503020204020204" charset="-122"/>
                <a:ea typeface="微软雅黑" panose="020B0503020204020204" charset="-122"/>
              </a:rPr>
              <a:t>）接口锁定</a:t>
            </a: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可卖数，如果锁定成功则销售成功，否则销售失败并给出提示。加盟店销售成功后，销售单据（顾客信息）定时同步到</a:t>
            </a: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，生成</a:t>
            </a: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对万镇通的分销单。</a:t>
            </a: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r>
              <a:rPr lang="zh-CN" altLang="en-US" sz="1200" b="1" dirty="0">
                <a:solidFill>
                  <a:schemeClr val="accent1">
                    <a:lumMod val="75000"/>
                  </a:schemeClr>
                </a:solidFill>
                <a:latin typeface="微软雅黑" panose="020B0503020204020204" charset="-122"/>
                <a:ea typeface="微软雅黑" panose="020B0503020204020204" charset="-122"/>
              </a:rPr>
              <a:t>销售时存在两种开发票情况：第一种是加盟店根据顾客实付金额开具发票给顾客，万镇通根据加盟店结算价格开具发票给加盟店，所以系统在加盟店收款成功后生成的分销单销售金额是加盟店结算价，加盟店与万镇通是买卖关系，加盟店赚取的是买卖差价；第二种情况是万镇通根据顾客实付金额开具发票给顾客，加盟店不用开发票，所以在加盟店收款成功后系统生成的分销单实收金额是顾客实付金额，此时加盟店结算价就是最终顾客销售价，加盟店与万镇通相当于雇佣关系，加盟店赚取的是佣金。系统在收款前允许操作员选择开票对象，可以是加盟店自己，也可以是最终顾客。如果最终是佣金销售，则系统可以根据加盟店结算价与最终销售价格的差价或其他公式算法自动生成对加盟店的返利（佣金）。</a:t>
            </a: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r>
              <a:rPr lang="zh-CN" altLang="en-US" sz="1200" b="1" dirty="0">
                <a:solidFill>
                  <a:schemeClr val="accent1">
                    <a:lumMod val="75000"/>
                  </a:schemeClr>
                </a:solidFill>
                <a:latin typeface="微软雅黑" panose="020B0503020204020204" charset="-122"/>
                <a:ea typeface="微软雅黑" panose="020B0503020204020204" charset="-122"/>
              </a:rPr>
              <a:t>系统开单销售成功后，销售单据和顾客信息定时同步到</a:t>
            </a: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系统，</a:t>
            </a:r>
            <a:r>
              <a:rPr lang="en-US" altLang="zh-CN" sz="1200" b="1" dirty="0">
                <a:solidFill>
                  <a:schemeClr val="accent1">
                    <a:lumMod val="75000"/>
                  </a:schemeClr>
                </a:solidFill>
                <a:latin typeface="微软雅黑" panose="020B0503020204020204" charset="-122"/>
                <a:ea typeface="微软雅黑" panose="020B0503020204020204" charset="-122"/>
              </a:rPr>
              <a:t>V5</a:t>
            </a:r>
            <a:r>
              <a:rPr lang="zh-CN" altLang="en-US" sz="1200" b="1" dirty="0">
                <a:solidFill>
                  <a:schemeClr val="accent1">
                    <a:lumMod val="75000"/>
                  </a:schemeClr>
                </a:solidFill>
                <a:latin typeface="微软雅黑" panose="020B0503020204020204" charset="-122"/>
                <a:ea typeface="微软雅黑" panose="020B0503020204020204" charset="-122"/>
              </a:rPr>
              <a:t>生成销售后，将顾客信息同步到售后系统，便于五星电器进行配送和其他售后服务，如果发生退换货，应该调用售后系统实时接口进行工单拦截或状态反馈，并对后续退换货流程加以控制。</a:t>
            </a: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r>
              <a:rPr lang="zh-CN" altLang="en-US" sz="1200" b="1" dirty="0">
                <a:solidFill>
                  <a:schemeClr val="accent1">
                    <a:lumMod val="75000"/>
                  </a:schemeClr>
                </a:solidFill>
                <a:latin typeface="微软雅黑" panose="020B0503020204020204" charset="-122"/>
                <a:ea typeface="微软雅黑" panose="020B0503020204020204" charset="-122"/>
              </a:rPr>
              <a:t>除以上基本开单业务流程外，万镇通业务人员可以在</a:t>
            </a:r>
            <a:r>
              <a:rPr lang="en-US" altLang="zh-CN" sz="1200" b="1" dirty="0">
                <a:solidFill>
                  <a:schemeClr val="accent1">
                    <a:lumMod val="75000"/>
                  </a:schemeClr>
                </a:solidFill>
                <a:latin typeface="微软雅黑" panose="020B0503020204020204" charset="-122"/>
                <a:ea typeface="微软雅黑" panose="020B0503020204020204" charset="-122"/>
              </a:rPr>
              <a:t>V10</a:t>
            </a:r>
            <a:r>
              <a:rPr lang="zh-CN" altLang="en-US" sz="1200" b="1" dirty="0">
                <a:solidFill>
                  <a:schemeClr val="accent1">
                    <a:lumMod val="75000"/>
                  </a:schemeClr>
                </a:solidFill>
                <a:latin typeface="微软雅黑" panose="020B0503020204020204" charset="-122"/>
                <a:ea typeface="微软雅黑" panose="020B0503020204020204" charset="-122"/>
              </a:rPr>
              <a:t>系统中为各个加盟店定义售价和促销政策，包括定义万镇通自己的优惠券，也可以支持加盟店根据需要管理自行采购的商品。其采购供应商另外定义，与五星电器区分开即可，其他供应商不用限制为联营合作方式，经销、代销都可以支持。</a:t>
            </a: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1">
                  <a:lumMod val="75000"/>
                </a:schemeClr>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1">
                    <a:lumMod val="75000"/>
                  </a:schemeClr>
                </a:solidFill>
                <a:latin typeface="微软雅黑" panose="020B0503020204020204" charset="-122"/>
                <a:ea typeface="微软雅黑" panose="020B0503020204020204" charset="-122"/>
              </a:rPr>
              <a:t>V10 </a:t>
            </a:r>
            <a:r>
              <a:rPr lang="zh-CN" altLang="en-US" sz="1200" b="1" dirty="0">
                <a:solidFill>
                  <a:schemeClr val="accent1">
                    <a:lumMod val="75000"/>
                  </a:schemeClr>
                </a:solidFill>
                <a:latin typeface="微软雅黑" panose="020B0503020204020204" charset="-122"/>
                <a:ea typeface="微软雅黑" panose="020B0503020204020204" charset="-122"/>
              </a:rPr>
              <a:t>系统微商城手机端应用共享上述业务流程功能，但需要有人维护商品上架信息，包括图片、描述等。微商城界面与操作模式类似主流电商</a:t>
            </a:r>
            <a:r>
              <a:rPr lang="en-US" altLang="zh-CN" sz="1200" b="1" dirty="0">
                <a:solidFill>
                  <a:schemeClr val="accent1">
                    <a:lumMod val="75000"/>
                  </a:schemeClr>
                </a:solidFill>
                <a:latin typeface="微软雅黑" panose="020B0503020204020204" charset="-122"/>
                <a:ea typeface="微软雅黑" panose="020B0503020204020204" charset="-122"/>
              </a:rPr>
              <a:t>App</a:t>
            </a:r>
            <a:r>
              <a:rPr lang="zh-CN" altLang="en-US" sz="1200" b="1" dirty="0">
                <a:solidFill>
                  <a:schemeClr val="accent1">
                    <a:lumMod val="75000"/>
                  </a:schemeClr>
                </a:solidFill>
                <a:latin typeface="微软雅黑" panose="020B0503020204020204" charset="-122"/>
                <a:ea typeface="微软雅黑" panose="020B0503020204020204" charset="-122"/>
              </a:rPr>
              <a:t>，浏览商品、加购物车，填顾客信息，发票信息和移动支付等。根据权限，</a:t>
            </a:r>
            <a:r>
              <a:rPr lang="en-US" altLang="zh-CN" sz="1200" b="1" dirty="0">
                <a:solidFill>
                  <a:schemeClr val="accent1">
                    <a:lumMod val="75000"/>
                  </a:schemeClr>
                </a:solidFill>
                <a:latin typeface="微软雅黑" panose="020B0503020204020204" charset="-122"/>
                <a:ea typeface="微软雅黑" panose="020B0503020204020204" charset="-122"/>
              </a:rPr>
              <a:t>B2B</a:t>
            </a:r>
            <a:r>
              <a:rPr lang="zh-CN" altLang="en-US" sz="1200" b="1" dirty="0">
                <a:solidFill>
                  <a:schemeClr val="accent1">
                    <a:lumMod val="75000"/>
                  </a:schemeClr>
                </a:solidFill>
                <a:latin typeface="微软雅黑" panose="020B0503020204020204" charset="-122"/>
                <a:ea typeface="微软雅黑" panose="020B0503020204020204" charset="-122"/>
              </a:rPr>
              <a:t>版本开单时可以看到加盟店结算价，与</a:t>
            </a:r>
            <a:r>
              <a:rPr lang="en-US" altLang="zh-CN" sz="1200" b="1" dirty="0">
                <a:solidFill>
                  <a:schemeClr val="accent1">
                    <a:lumMod val="75000"/>
                  </a:schemeClr>
                </a:solidFill>
                <a:latin typeface="微软雅黑" panose="020B0503020204020204" charset="-122"/>
                <a:ea typeface="微软雅黑" panose="020B0503020204020204" charset="-122"/>
              </a:rPr>
              <a:t>PC</a:t>
            </a:r>
            <a:r>
              <a:rPr lang="zh-CN" altLang="en-US" sz="1200" b="1" dirty="0">
                <a:solidFill>
                  <a:schemeClr val="accent1">
                    <a:lumMod val="75000"/>
                  </a:schemeClr>
                </a:solidFill>
                <a:latin typeface="微软雅黑" panose="020B0503020204020204" charset="-122"/>
                <a:ea typeface="微软雅黑" panose="020B0503020204020204" charset="-122"/>
              </a:rPr>
              <a:t>开单内部逻辑基本相同。</a:t>
            </a:r>
            <a:endParaRPr lang="en-US" altLang="zh-CN" sz="1200" b="1" dirty="0">
              <a:solidFill>
                <a:schemeClr val="accent1">
                  <a:lumMod val="75000"/>
                </a:schemeClr>
              </a:solidFill>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圆角矩形 77"/>
          <p:cNvSpPr/>
          <p:nvPr/>
        </p:nvSpPr>
        <p:spPr bwMode="auto">
          <a:xfrm>
            <a:off x="10382596" y="2610196"/>
            <a:ext cx="1596044" cy="4123114"/>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1" compatLnSpc="1"/>
          <a:lstStyle/>
          <a:p>
            <a:pPr algn="ctr"/>
            <a:r>
              <a:rPr lang="zh-CN" altLang="en-US" sz="1200" b="1" dirty="0">
                <a:solidFill>
                  <a:srgbClr val="0070C0"/>
                </a:solidFill>
                <a:latin typeface="微软雅黑" panose="020B0503020204020204" charset="-122"/>
                <a:ea typeface="微软雅黑" panose="020B0503020204020204" charset="-122"/>
              </a:rPr>
              <a:t>其他系统</a:t>
            </a:r>
            <a:endParaRPr lang="en-US" altLang="zh-CN" sz="1200" b="1" dirty="0">
              <a:solidFill>
                <a:srgbClr val="0070C0"/>
              </a:solidFill>
              <a:latin typeface="微软雅黑" panose="020B0503020204020204" charset="-122"/>
              <a:ea typeface="微软雅黑" panose="020B0503020204020204" charset="-122"/>
            </a:endParaRPr>
          </a:p>
        </p:txBody>
      </p:sp>
      <p:sp>
        <p:nvSpPr>
          <p:cNvPr id="77" name="圆角矩形 76"/>
          <p:cNvSpPr/>
          <p:nvPr/>
        </p:nvSpPr>
        <p:spPr bwMode="auto">
          <a:xfrm>
            <a:off x="2859578" y="2152996"/>
            <a:ext cx="6625243" cy="4572000"/>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lstStyle/>
          <a:p>
            <a:endParaRPr lang="en-US" altLang="zh-CN" sz="1200" b="1" dirty="0">
              <a:latin typeface="微软雅黑" panose="020B0503020204020204" charset="-122"/>
              <a:ea typeface="微软雅黑" panose="020B0503020204020204" charset="-122"/>
            </a:endParaRPr>
          </a:p>
        </p:txBody>
      </p:sp>
      <p:sp>
        <p:nvSpPr>
          <p:cNvPr id="76" name="圆角矩形 75"/>
          <p:cNvSpPr/>
          <p:nvPr/>
        </p:nvSpPr>
        <p:spPr bwMode="auto">
          <a:xfrm>
            <a:off x="2593571" y="798022"/>
            <a:ext cx="6907876" cy="856211"/>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lstStyle/>
          <a:p>
            <a:r>
              <a:rPr lang="en-US" altLang="zh-CN" sz="1200" b="1" dirty="0">
                <a:solidFill>
                  <a:srgbClr val="0070C0"/>
                </a:solidFill>
                <a:latin typeface="微软雅黑" panose="020B0503020204020204" charset="-122"/>
                <a:ea typeface="微软雅黑" panose="020B0503020204020204" charset="-122"/>
              </a:rPr>
              <a:t>DSH</a:t>
            </a:r>
          </a:p>
        </p:txBody>
      </p:sp>
      <p:sp>
        <p:nvSpPr>
          <p:cNvPr id="75" name="圆角矩形 74"/>
          <p:cNvSpPr/>
          <p:nvPr/>
        </p:nvSpPr>
        <p:spPr bwMode="auto">
          <a:xfrm>
            <a:off x="182880" y="2610195"/>
            <a:ext cx="1845425" cy="4123114"/>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1" compatLnSpc="1"/>
          <a:lstStyle/>
          <a:p>
            <a:pPr algn="ctr"/>
            <a:r>
              <a:rPr lang="en-US" altLang="zh-CN" sz="1200" b="1" dirty="0">
                <a:solidFill>
                  <a:srgbClr val="0070C0"/>
                </a:solidFill>
                <a:latin typeface="微软雅黑" panose="020B0503020204020204" charset="-122"/>
                <a:ea typeface="微软雅黑" panose="020B0503020204020204" charset="-122"/>
              </a:rPr>
              <a:t>DSH</a:t>
            </a:r>
          </a:p>
        </p:txBody>
      </p:sp>
      <p:sp>
        <p:nvSpPr>
          <p:cNvPr id="2" name="TextBox 89"/>
          <p:cNvSpPr/>
          <p:nvPr/>
        </p:nvSpPr>
        <p:spPr bwMode="auto">
          <a:xfrm>
            <a:off x="88899" y="88900"/>
            <a:ext cx="9404236" cy="452957"/>
          </a:xfrm>
          <a:prstGeom prst="rect">
            <a:avLst/>
          </a:prstGeom>
          <a:noFill/>
          <a:ln w="9525">
            <a:noFill/>
            <a:miter lim="800000"/>
          </a:ln>
        </p:spPr>
        <p:txBody>
          <a:bodyPr wrap="square" lIns="82816" tIns="41408" rIns="82816" bIns="41408">
            <a:spAutoFit/>
          </a:bodyPr>
          <a:lstStyle/>
          <a:p>
            <a:pPr lvl="0"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万镇通与五星电器系统对接部署方案（一）</a:t>
            </a:r>
          </a:p>
        </p:txBody>
      </p:sp>
      <p:sp>
        <p:nvSpPr>
          <p:cNvPr id="3" name="圆角矩形 2"/>
          <p:cNvSpPr/>
          <p:nvPr/>
        </p:nvSpPr>
        <p:spPr>
          <a:xfrm>
            <a:off x="4597953" y="606293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万镇通</a:t>
            </a:r>
            <a:r>
              <a:rPr lang="en-US" altLang="zh-CN" sz="1400" b="1" dirty="0">
                <a:solidFill>
                  <a:schemeClr val="tx1"/>
                </a:solidFill>
                <a:latin typeface="微软雅黑" panose="020B0503020204020204" charset="-122"/>
                <a:ea typeface="微软雅黑" panose="020B0503020204020204" charset="-122"/>
              </a:rPr>
              <a:t>ERP</a:t>
            </a:r>
            <a:endParaRPr lang="zh-CN" altLang="en-US" sz="1400" b="1" dirty="0">
              <a:solidFill>
                <a:schemeClr val="tx1"/>
              </a:solidFill>
              <a:latin typeface="微软雅黑" panose="020B0503020204020204" charset="-122"/>
              <a:ea typeface="微软雅黑" panose="020B0503020204020204" charset="-122"/>
            </a:endParaRPr>
          </a:p>
        </p:txBody>
      </p:sp>
      <p:sp>
        <p:nvSpPr>
          <p:cNvPr id="4" name="圆角矩形 3"/>
          <p:cNvSpPr/>
          <p:nvPr/>
        </p:nvSpPr>
        <p:spPr>
          <a:xfrm>
            <a:off x="488695" y="311468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用户中心</a:t>
            </a:r>
          </a:p>
        </p:txBody>
      </p:sp>
      <p:sp>
        <p:nvSpPr>
          <p:cNvPr id="5" name="圆角矩形 4"/>
          <p:cNvSpPr/>
          <p:nvPr/>
        </p:nvSpPr>
        <p:spPr>
          <a:xfrm>
            <a:off x="488695" y="3844819"/>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400" b="1" dirty="0">
                <a:solidFill>
                  <a:schemeClr val="tx1"/>
                </a:solidFill>
                <a:latin typeface="微软雅黑" panose="020B0503020204020204" charset="-122"/>
                <a:ea typeface="微软雅黑" panose="020B0503020204020204" charset="-122"/>
              </a:rPr>
              <a:t>CRM</a:t>
            </a:r>
            <a:endParaRPr lang="zh-CN" altLang="en-US" sz="1400" b="1" dirty="0">
              <a:solidFill>
                <a:schemeClr val="tx1"/>
              </a:solidFill>
              <a:latin typeface="微软雅黑" panose="020B0503020204020204" charset="-122"/>
              <a:ea typeface="微软雅黑" panose="020B0503020204020204" charset="-122"/>
            </a:endParaRPr>
          </a:p>
        </p:txBody>
      </p:sp>
      <p:sp>
        <p:nvSpPr>
          <p:cNvPr id="6" name="圆角矩形 5"/>
          <p:cNvSpPr/>
          <p:nvPr/>
        </p:nvSpPr>
        <p:spPr>
          <a:xfrm>
            <a:off x="488695" y="457495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售后</a:t>
            </a:r>
          </a:p>
        </p:txBody>
      </p:sp>
      <p:sp>
        <p:nvSpPr>
          <p:cNvPr id="7" name="圆角矩形 6"/>
          <p:cNvSpPr/>
          <p:nvPr/>
        </p:nvSpPr>
        <p:spPr>
          <a:xfrm>
            <a:off x="488695" y="5305089"/>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发票网关</a:t>
            </a:r>
          </a:p>
        </p:txBody>
      </p:sp>
      <p:sp>
        <p:nvSpPr>
          <p:cNvPr id="8" name="圆角矩形 7"/>
          <p:cNvSpPr/>
          <p:nvPr/>
        </p:nvSpPr>
        <p:spPr>
          <a:xfrm>
            <a:off x="488695" y="6035223"/>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支付网关</a:t>
            </a:r>
          </a:p>
        </p:txBody>
      </p:sp>
      <p:sp>
        <p:nvSpPr>
          <p:cNvPr id="9" name="圆角矩形 8"/>
          <p:cNvSpPr/>
          <p:nvPr/>
        </p:nvSpPr>
        <p:spPr>
          <a:xfrm>
            <a:off x="3215270"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商品价格</a:t>
            </a:r>
          </a:p>
        </p:txBody>
      </p:sp>
      <p:sp>
        <p:nvSpPr>
          <p:cNvPr id="10" name="圆角矩形 9"/>
          <p:cNvSpPr/>
          <p:nvPr/>
        </p:nvSpPr>
        <p:spPr>
          <a:xfrm>
            <a:off x="4775291"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可卖数</a:t>
            </a:r>
          </a:p>
        </p:txBody>
      </p:sp>
      <p:sp>
        <p:nvSpPr>
          <p:cNvPr id="11" name="圆角矩形 10"/>
          <p:cNvSpPr/>
          <p:nvPr/>
        </p:nvSpPr>
        <p:spPr>
          <a:xfrm>
            <a:off x="6335312"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券</a:t>
            </a:r>
          </a:p>
        </p:txBody>
      </p:sp>
      <p:sp>
        <p:nvSpPr>
          <p:cNvPr id="12" name="圆角矩形 11"/>
          <p:cNvSpPr/>
          <p:nvPr/>
        </p:nvSpPr>
        <p:spPr>
          <a:xfrm>
            <a:off x="7895334"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销售</a:t>
            </a:r>
          </a:p>
        </p:txBody>
      </p:sp>
      <p:sp>
        <p:nvSpPr>
          <p:cNvPr id="13" name="圆角矩形 12"/>
          <p:cNvSpPr/>
          <p:nvPr/>
        </p:nvSpPr>
        <p:spPr>
          <a:xfrm>
            <a:off x="10558200" y="3560799"/>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用友</a:t>
            </a:r>
            <a:r>
              <a:rPr lang="en-US" altLang="zh-CN" sz="1400" b="1" dirty="0">
                <a:solidFill>
                  <a:schemeClr val="tx1"/>
                </a:solidFill>
                <a:latin typeface="微软雅黑" panose="020B0503020204020204" charset="-122"/>
                <a:ea typeface="微软雅黑" panose="020B0503020204020204" charset="-122"/>
              </a:rPr>
              <a:t>NC</a:t>
            </a:r>
            <a:endParaRPr lang="zh-CN" altLang="en-US" sz="1400" b="1" dirty="0">
              <a:solidFill>
                <a:schemeClr val="tx1"/>
              </a:solidFill>
              <a:latin typeface="微软雅黑" panose="020B0503020204020204" charset="-122"/>
              <a:ea typeface="微软雅黑" panose="020B0503020204020204" charset="-122"/>
            </a:endParaRPr>
          </a:p>
        </p:txBody>
      </p:sp>
      <p:sp>
        <p:nvSpPr>
          <p:cNvPr id="14" name="圆角矩形 13"/>
          <p:cNvSpPr/>
          <p:nvPr/>
        </p:nvSpPr>
        <p:spPr>
          <a:xfrm>
            <a:off x="10569283" y="4444719"/>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拜特</a:t>
            </a:r>
          </a:p>
        </p:txBody>
      </p:sp>
      <p:sp>
        <p:nvSpPr>
          <p:cNvPr id="15" name="圆角矩形 14"/>
          <p:cNvSpPr/>
          <p:nvPr/>
        </p:nvSpPr>
        <p:spPr>
          <a:xfrm>
            <a:off x="3229123" y="3117282"/>
            <a:ext cx="661232" cy="33500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charset="-122"/>
                <a:ea typeface="微软雅黑" panose="020B0503020204020204" charset="-122"/>
              </a:rPr>
              <a:t>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通</a:t>
            </a:r>
            <a:endParaRPr lang="en-US" altLang="zh-CN" sz="1400" b="1" dirty="0">
              <a:solidFill>
                <a:schemeClr val="tx1"/>
              </a:solidFill>
              <a:latin typeface="微软雅黑" panose="020B0503020204020204" charset="-122"/>
              <a:ea typeface="微软雅黑" panose="020B0503020204020204" charset="-122"/>
            </a:endParaRPr>
          </a:p>
          <a:p>
            <a:pPr algn="ctr"/>
            <a:r>
              <a:rPr lang="en-US" altLang="zh-CN" sz="1400" b="1" dirty="0">
                <a:solidFill>
                  <a:schemeClr val="tx1"/>
                </a:solidFill>
                <a:latin typeface="微软雅黑" panose="020B0503020204020204" charset="-122"/>
                <a:ea typeface="微软雅黑" panose="020B0503020204020204" charset="-122"/>
              </a:rPr>
              <a:t>ECS</a:t>
            </a:r>
            <a:endParaRPr lang="zh-CN" altLang="en-US" sz="1400" b="1" dirty="0">
              <a:solidFill>
                <a:schemeClr val="tx1"/>
              </a:solidFill>
              <a:latin typeface="微软雅黑" panose="020B0503020204020204" charset="-122"/>
              <a:ea typeface="微软雅黑" panose="020B0503020204020204" charset="-122"/>
            </a:endParaRPr>
          </a:p>
        </p:txBody>
      </p:sp>
      <p:sp>
        <p:nvSpPr>
          <p:cNvPr id="16" name="圆角矩形 15"/>
          <p:cNvSpPr/>
          <p:nvPr/>
        </p:nvSpPr>
        <p:spPr>
          <a:xfrm>
            <a:off x="6545903" y="606293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万镇通</a:t>
            </a:r>
            <a:r>
              <a:rPr lang="en-US" altLang="zh-CN" sz="1400" b="1" dirty="0">
                <a:solidFill>
                  <a:schemeClr val="tx1"/>
                </a:solidFill>
                <a:latin typeface="微软雅黑" panose="020B0503020204020204" charset="-122"/>
                <a:ea typeface="微软雅黑" panose="020B0503020204020204" charset="-122"/>
              </a:rPr>
              <a:t>App</a:t>
            </a:r>
            <a:endParaRPr lang="zh-CN" altLang="en-US" sz="1400" b="1" dirty="0">
              <a:solidFill>
                <a:schemeClr val="tx1"/>
              </a:solidFill>
              <a:latin typeface="微软雅黑" panose="020B0503020204020204" charset="-122"/>
              <a:ea typeface="微软雅黑" panose="020B0503020204020204" charset="-122"/>
            </a:endParaRPr>
          </a:p>
        </p:txBody>
      </p:sp>
      <p:cxnSp>
        <p:nvCxnSpPr>
          <p:cNvPr id="17" name="直接箭头连接符 16"/>
          <p:cNvCxnSpPr/>
          <p:nvPr/>
        </p:nvCxnSpPr>
        <p:spPr>
          <a:xfrm>
            <a:off x="9294610" y="3754674"/>
            <a:ext cx="116280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3208713" y="2502313"/>
            <a:ext cx="5926974"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万镇通 </a:t>
            </a:r>
            <a:r>
              <a:rPr lang="en-US" altLang="zh-CN" sz="1400" b="1" dirty="0">
                <a:solidFill>
                  <a:schemeClr val="tx1"/>
                </a:solidFill>
                <a:latin typeface="微软雅黑" panose="020B0503020204020204" charset="-122"/>
                <a:ea typeface="微软雅黑" panose="020B0503020204020204" charset="-122"/>
              </a:rPr>
              <a:t>ECS</a:t>
            </a:r>
            <a:endParaRPr lang="zh-CN" altLang="en-US" sz="1400" b="1" dirty="0">
              <a:solidFill>
                <a:schemeClr val="tx1"/>
              </a:solidFill>
              <a:latin typeface="微软雅黑" panose="020B0503020204020204" charset="-122"/>
              <a:ea typeface="微软雅黑" panose="020B0503020204020204" charset="-122"/>
            </a:endParaRPr>
          </a:p>
        </p:txBody>
      </p:sp>
      <p:sp>
        <p:nvSpPr>
          <p:cNvPr id="22" name="圆角矩形 21"/>
          <p:cNvSpPr/>
          <p:nvPr/>
        </p:nvSpPr>
        <p:spPr>
          <a:xfrm>
            <a:off x="8471682" y="3117282"/>
            <a:ext cx="662400" cy="335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charset="-122"/>
                <a:ea typeface="微软雅黑" panose="020B0503020204020204" charset="-122"/>
              </a:rPr>
              <a:t>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通</a:t>
            </a:r>
            <a:endParaRPr lang="en-US" altLang="zh-CN" sz="1400" b="1" dirty="0">
              <a:solidFill>
                <a:schemeClr val="tx1"/>
              </a:solidFill>
              <a:latin typeface="微软雅黑" panose="020B0503020204020204" charset="-122"/>
              <a:ea typeface="微软雅黑" panose="020B0503020204020204" charset="-122"/>
            </a:endParaRPr>
          </a:p>
          <a:p>
            <a:pPr algn="ctr"/>
            <a:r>
              <a:rPr lang="en-US" altLang="zh-CN" sz="1400" b="1" dirty="0">
                <a:solidFill>
                  <a:schemeClr val="tx1"/>
                </a:solidFill>
                <a:latin typeface="微软雅黑" panose="020B0503020204020204" charset="-122"/>
                <a:ea typeface="微软雅黑" panose="020B0503020204020204" charset="-122"/>
              </a:rPr>
              <a:t>ECS</a:t>
            </a:r>
            <a:endParaRPr lang="zh-CN" altLang="en-US" sz="1400" b="1" dirty="0">
              <a:solidFill>
                <a:schemeClr val="tx1"/>
              </a:solidFill>
              <a:latin typeface="微软雅黑" panose="020B0503020204020204" charset="-122"/>
              <a:ea typeface="微软雅黑" panose="020B0503020204020204" charset="-122"/>
            </a:endParaRPr>
          </a:p>
        </p:txBody>
      </p:sp>
      <p:cxnSp>
        <p:nvCxnSpPr>
          <p:cNvPr id="26" name="直接箭头连接符 25"/>
          <p:cNvCxnSpPr/>
          <p:nvPr/>
        </p:nvCxnSpPr>
        <p:spPr>
          <a:xfrm>
            <a:off x="1887363" y="4035922"/>
            <a:ext cx="1163408" cy="1588"/>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rot="10800000" flipV="1">
            <a:off x="1887971" y="4762809"/>
            <a:ext cx="1162800" cy="393"/>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rot="10800000" flipV="1">
            <a:off x="1887971" y="6241565"/>
            <a:ext cx="1162800" cy="393"/>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rot="10800000" flipV="1">
            <a:off x="1887971" y="5502769"/>
            <a:ext cx="1162800" cy="609"/>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sp>
        <p:nvSpPr>
          <p:cNvPr id="53" name="圆柱形 52"/>
          <p:cNvSpPr/>
          <p:nvPr/>
        </p:nvSpPr>
        <p:spPr>
          <a:xfrm>
            <a:off x="5702529" y="3998434"/>
            <a:ext cx="955963" cy="906425"/>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charset="-122"/>
                <a:ea typeface="微软雅黑" panose="020B0503020204020204" charset="-122"/>
              </a:rPr>
              <a:t>DB</a:t>
            </a:r>
            <a:endParaRPr lang="zh-CN" altLang="en-US" b="1" dirty="0">
              <a:solidFill>
                <a:schemeClr val="tx1"/>
              </a:solidFill>
              <a:latin typeface="微软雅黑" panose="020B0503020204020204" charset="-122"/>
              <a:ea typeface="微软雅黑" panose="020B0503020204020204" charset="-122"/>
            </a:endParaRPr>
          </a:p>
        </p:txBody>
      </p:sp>
      <p:cxnSp>
        <p:nvCxnSpPr>
          <p:cNvPr id="54" name="直接箭头连接符 53"/>
          <p:cNvCxnSpPr/>
          <p:nvPr/>
        </p:nvCxnSpPr>
        <p:spPr>
          <a:xfrm rot="5400000">
            <a:off x="3511115"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rot="5400000">
            <a:off x="5048970"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rot="5400000">
            <a:off x="6578512"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rot="16200000" flipV="1">
            <a:off x="8157930"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9294610" y="4644136"/>
            <a:ext cx="116280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rot="5400000">
            <a:off x="5822054" y="3449871"/>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1887363" y="3312715"/>
            <a:ext cx="1163408" cy="1588"/>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4248176" y="4501435"/>
            <a:ext cx="1163408" cy="1588"/>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rot="10800000" flipH="1" flipV="1">
            <a:off x="6983671" y="4505242"/>
            <a:ext cx="1162800" cy="609"/>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rot="2700000" flipH="1" flipV="1">
            <a:off x="6252150" y="5486144"/>
            <a:ext cx="1162800" cy="609"/>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rot="8100000" flipH="1" flipV="1">
            <a:off x="4971990" y="5486144"/>
            <a:ext cx="1162800" cy="609"/>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182"/>
          <p:cNvSpPr txBox="1"/>
          <p:nvPr/>
        </p:nvSpPr>
        <p:spPr>
          <a:xfrm>
            <a:off x="4551550" y="3371481"/>
            <a:ext cx="635592" cy="461665"/>
          </a:xfrm>
          <a:prstGeom prst="rect">
            <a:avLst/>
          </a:prstGeom>
          <a:noFill/>
        </p:spPr>
        <p:txBody>
          <a:bodyPr wrap="square" rtlCol="0">
            <a:spAutoFit/>
          </a:bodyPr>
          <a:lstStyle/>
          <a:p>
            <a:pPr algn="ctr"/>
            <a:r>
              <a:rPr lang="zh-CN" altLang="en-US" sz="1200" b="1" dirty="0">
                <a:solidFill>
                  <a:srgbClr val="FF0000"/>
                </a:solidFill>
                <a:latin typeface="微软雅黑" panose="020B0503020204020204" charset="-122"/>
                <a:ea typeface="微软雅黑" panose="020B0503020204020204" charset="-122"/>
              </a:rPr>
              <a:t>金力</a:t>
            </a:r>
            <a:r>
              <a:rPr lang="en-US" altLang="zh-CN" sz="1200" b="1" dirty="0">
                <a:solidFill>
                  <a:srgbClr val="FF0000"/>
                </a:solidFill>
                <a:latin typeface="微软雅黑" panose="020B0503020204020204" charset="-122"/>
                <a:ea typeface="微软雅黑" panose="020B0503020204020204" charset="-122"/>
              </a:rPr>
              <a:t>V10</a:t>
            </a:r>
          </a:p>
        </p:txBody>
      </p:sp>
      <p:sp>
        <p:nvSpPr>
          <p:cNvPr id="80" name="TextBox 182"/>
          <p:cNvSpPr txBox="1"/>
          <p:nvPr/>
        </p:nvSpPr>
        <p:spPr>
          <a:xfrm>
            <a:off x="7136808" y="3371481"/>
            <a:ext cx="635592" cy="461665"/>
          </a:xfrm>
          <a:prstGeom prst="rect">
            <a:avLst/>
          </a:prstGeom>
          <a:noFill/>
        </p:spPr>
        <p:txBody>
          <a:bodyPr wrap="square" rtlCol="0">
            <a:spAutoFit/>
          </a:bodyPr>
          <a:lstStyle/>
          <a:p>
            <a:pPr algn="ctr"/>
            <a:r>
              <a:rPr lang="zh-CN" altLang="en-US" sz="1200" b="1" dirty="0">
                <a:solidFill>
                  <a:srgbClr val="FF0000"/>
                </a:solidFill>
                <a:latin typeface="微软雅黑" panose="020B0503020204020204" charset="-122"/>
                <a:ea typeface="微软雅黑" panose="020B0503020204020204" charset="-122"/>
              </a:rPr>
              <a:t>金力</a:t>
            </a:r>
            <a:r>
              <a:rPr lang="en-US" altLang="zh-CN" sz="1200" b="1" dirty="0">
                <a:solidFill>
                  <a:srgbClr val="FF0000"/>
                </a:solidFill>
                <a:latin typeface="微软雅黑" panose="020B0503020204020204" charset="-122"/>
                <a:ea typeface="微软雅黑" panose="020B0503020204020204" charset="-122"/>
              </a:rPr>
              <a:t>V10</a:t>
            </a:r>
          </a:p>
        </p:txBody>
      </p:sp>
      <p:sp>
        <p:nvSpPr>
          <p:cNvPr id="81" name="TextBox 182"/>
          <p:cNvSpPr txBox="1"/>
          <p:nvPr/>
        </p:nvSpPr>
        <p:spPr>
          <a:xfrm>
            <a:off x="10917009" y="5433163"/>
            <a:ext cx="477298" cy="276999"/>
          </a:xfrm>
          <a:prstGeom prst="rect">
            <a:avLst/>
          </a:prstGeom>
          <a:noFill/>
        </p:spPr>
        <p:txBody>
          <a:bodyPr wrap="square" rtlCol="0" anchor="ctr">
            <a:spAutoFit/>
          </a:bodyPr>
          <a:lstStyle/>
          <a:p>
            <a:pPr algn="ctr"/>
            <a:r>
              <a:rPr lang="en-US" altLang="zh-CN" sz="1200" b="1" dirty="0">
                <a:latin typeface="微软雅黑" panose="020B0503020204020204" charset="-122"/>
                <a:ea typeface="微软雅黑" panose="020B0503020204020204" charset="-122"/>
              </a:rPr>
              <a:t>…</a:t>
            </a:r>
          </a:p>
        </p:txBody>
      </p:sp>
      <p:sp>
        <p:nvSpPr>
          <p:cNvPr id="82" name="圆角矩形 81"/>
          <p:cNvSpPr/>
          <p:nvPr/>
        </p:nvSpPr>
        <p:spPr>
          <a:xfrm>
            <a:off x="283647" y="947833"/>
            <a:ext cx="1231200" cy="6814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0000"/>
                </a:solidFill>
                <a:latin typeface="微软雅黑" panose="020B0503020204020204" charset="-122"/>
                <a:ea typeface="微软雅黑" panose="020B0503020204020204" charset="-122"/>
              </a:rPr>
              <a:t>金力</a:t>
            </a:r>
            <a:r>
              <a:rPr lang="en-US" altLang="zh-CN" sz="1400" b="1" dirty="0">
                <a:solidFill>
                  <a:srgbClr val="FF0000"/>
                </a:solidFill>
                <a:latin typeface="微软雅黑" panose="020B0503020204020204" charset="-122"/>
                <a:ea typeface="微软雅黑" panose="020B0503020204020204" charset="-122"/>
              </a:rPr>
              <a:t>V5</a:t>
            </a:r>
          </a:p>
        </p:txBody>
      </p:sp>
      <p:cxnSp>
        <p:nvCxnSpPr>
          <p:cNvPr id="83" name="直接箭头连接符 82"/>
          <p:cNvCxnSpPr/>
          <p:nvPr/>
        </p:nvCxnSpPr>
        <p:spPr>
          <a:xfrm rot="10800000">
            <a:off x="1558232" y="1241377"/>
            <a:ext cx="985462" cy="1588"/>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16200000">
            <a:off x="546850" y="2125298"/>
            <a:ext cx="985462" cy="1588"/>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圆角矩形 77"/>
          <p:cNvSpPr/>
          <p:nvPr/>
        </p:nvSpPr>
        <p:spPr bwMode="auto">
          <a:xfrm>
            <a:off x="10382596" y="2610196"/>
            <a:ext cx="1596044" cy="4123114"/>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1" compatLnSpc="1"/>
          <a:lstStyle/>
          <a:p>
            <a:pPr algn="ctr"/>
            <a:r>
              <a:rPr lang="zh-CN" altLang="en-US" sz="1200" b="1" dirty="0">
                <a:solidFill>
                  <a:srgbClr val="0070C0"/>
                </a:solidFill>
                <a:latin typeface="微软雅黑" panose="020B0503020204020204" charset="-122"/>
                <a:ea typeface="微软雅黑" panose="020B0503020204020204" charset="-122"/>
              </a:rPr>
              <a:t>其他系统</a:t>
            </a:r>
            <a:endParaRPr lang="en-US" altLang="zh-CN" sz="1200" b="1" dirty="0">
              <a:solidFill>
                <a:srgbClr val="0070C0"/>
              </a:solidFill>
              <a:latin typeface="微软雅黑" panose="020B0503020204020204" charset="-122"/>
              <a:ea typeface="微软雅黑" panose="020B0503020204020204" charset="-122"/>
            </a:endParaRPr>
          </a:p>
        </p:txBody>
      </p:sp>
      <p:sp>
        <p:nvSpPr>
          <p:cNvPr id="77" name="圆角矩形 76"/>
          <p:cNvSpPr/>
          <p:nvPr/>
        </p:nvSpPr>
        <p:spPr bwMode="auto">
          <a:xfrm>
            <a:off x="2859578" y="2152996"/>
            <a:ext cx="6625243" cy="4572000"/>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lstStyle/>
          <a:p>
            <a:endParaRPr lang="en-US" altLang="zh-CN" sz="1200" b="1" dirty="0">
              <a:latin typeface="微软雅黑" panose="020B0503020204020204" charset="-122"/>
              <a:ea typeface="微软雅黑" panose="020B0503020204020204" charset="-122"/>
            </a:endParaRPr>
          </a:p>
        </p:txBody>
      </p:sp>
      <p:sp>
        <p:nvSpPr>
          <p:cNvPr id="76" name="圆角矩形 75"/>
          <p:cNvSpPr/>
          <p:nvPr/>
        </p:nvSpPr>
        <p:spPr bwMode="auto">
          <a:xfrm>
            <a:off x="2360815" y="798022"/>
            <a:ext cx="7140632" cy="856211"/>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lstStyle/>
          <a:p>
            <a:r>
              <a:rPr lang="zh-CN" altLang="en-US" sz="1200" b="1" dirty="0">
                <a:solidFill>
                  <a:srgbClr val="FF0000"/>
                </a:solidFill>
                <a:latin typeface="微软雅黑" panose="020B0503020204020204" charset="-122"/>
                <a:ea typeface="微软雅黑" panose="020B0503020204020204" charset="-122"/>
              </a:rPr>
              <a:t>金力</a:t>
            </a:r>
            <a:r>
              <a:rPr lang="en-US" altLang="zh-CN" sz="1200" b="1" dirty="0">
                <a:solidFill>
                  <a:srgbClr val="FF0000"/>
                </a:solidFill>
                <a:latin typeface="微软雅黑" panose="020B0503020204020204" charset="-122"/>
                <a:ea typeface="微软雅黑" panose="020B0503020204020204" charset="-122"/>
              </a:rPr>
              <a:t>V5</a:t>
            </a:r>
          </a:p>
        </p:txBody>
      </p:sp>
      <p:sp>
        <p:nvSpPr>
          <p:cNvPr id="75" name="圆角矩形 74"/>
          <p:cNvSpPr/>
          <p:nvPr/>
        </p:nvSpPr>
        <p:spPr bwMode="auto">
          <a:xfrm>
            <a:off x="182880" y="2610195"/>
            <a:ext cx="1845425" cy="4123114"/>
          </a:xfrm>
          <a:prstGeom prst="roundRect">
            <a:avLst/>
          </a:prstGeom>
          <a:solidFill>
            <a:schemeClr val="bg1"/>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1" compatLnSpc="1"/>
          <a:lstStyle/>
          <a:p>
            <a:pPr algn="ctr"/>
            <a:r>
              <a:rPr lang="en-US" altLang="zh-CN" sz="1200" b="1" dirty="0">
                <a:solidFill>
                  <a:srgbClr val="0070C0"/>
                </a:solidFill>
                <a:latin typeface="微软雅黑" panose="020B0503020204020204" charset="-122"/>
                <a:ea typeface="微软雅黑" panose="020B0503020204020204" charset="-122"/>
              </a:rPr>
              <a:t>DSH</a:t>
            </a:r>
          </a:p>
        </p:txBody>
      </p:sp>
      <p:sp>
        <p:nvSpPr>
          <p:cNvPr id="2" name="TextBox 89"/>
          <p:cNvSpPr/>
          <p:nvPr/>
        </p:nvSpPr>
        <p:spPr bwMode="auto">
          <a:xfrm>
            <a:off x="88899" y="88900"/>
            <a:ext cx="9404236" cy="452957"/>
          </a:xfrm>
          <a:prstGeom prst="rect">
            <a:avLst/>
          </a:prstGeom>
          <a:noFill/>
          <a:ln w="9525">
            <a:noFill/>
            <a:miter lim="800000"/>
          </a:ln>
        </p:spPr>
        <p:txBody>
          <a:bodyPr wrap="square" lIns="82816" tIns="41408" rIns="82816" bIns="41408">
            <a:spAutoFit/>
          </a:bodyPr>
          <a:lstStyle/>
          <a:p>
            <a:pPr lvl="0"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万镇通与五星电器系统对接部署方案（二）</a:t>
            </a:r>
            <a:r>
              <a:rPr lang="en-US" altLang="zh-CN" sz="2400" dirty="0">
                <a:solidFill>
                  <a:schemeClr val="bg1"/>
                </a:solidFill>
                <a:latin typeface="微软雅黑" panose="020B0503020204020204" charset="-122"/>
                <a:ea typeface="微软雅黑" panose="020B0503020204020204" charset="-122"/>
                <a:sym typeface="+mn-ea"/>
              </a:rPr>
              <a:t> —— </a:t>
            </a:r>
            <a:r>
              <a:rPr lang="zh-CN" altLang="en-US" sz="2400" dirty="0">
                <a:solidFill>
                  <a:schemeClr val="bg1"/>
                </a:solidFill>
                <a:latin typeface="微软雅黑" panose="020B0503020204020204" charset="-122"/>
                <a:ea typeface="微软雅黑" panose="020B0503020204020204" charset="-122"/>
                <a:sym typeface="+mn-ea"/>
              </a:rPr>
              <a:t>金力推荐方案</a:t>
            </a:r>
          </a:p>
        </p:txBody>
      </p:sp>
      <p:sp>
        <p:nvSpPr>
          <p:cNvPr id="3" name="圆角矩形 2"/>
          <p:cNvSpPr/>
          <p:nvPr/>
        </p:nvSpPr>
        <p:spPr>
          <a:xfrm>
            <a:off x="4597953" y="606293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万镇通</a:t>
            </a:r>
            <a:r>
              <a:rPr lang="en-US" altLang="zh-CN" sz="1400" b="1" dirty="0">
                <a:solidFill>
                  <a:schemeClr val="tx1"/>
                </a:solidFill>
                <a:latin typeface="微软雅黑" panose="020B0503020204020204" charset="-122"/>
                <a:ea typeface="微软雅黑" panose="020B0503020204020204" charset="-122"/>
              </a:rPr>
              <a:t>ERP</a:t>
            </a:r>
            <a:endParaRPr lang="zh-CN" altLang="en-US" sz="1400" b="1" dirty="0">
              <a:solidFill>
                <a:schemeClr val="tx1"/>
              </a:solidFill>
              <a:latin typeface="微软雅黑" panose="020B0503020204020204" charset="-122"/>
              <a:ea typeface="微软雅黑" panose="020B0503020204020204" charset="-122"/>
            </a:endParaRPr>
          </a:p>
        </p:txBody>
      </p:sp>
      <p:sp>
        <p:nvSpPr>
          <p:cNvPr id="4" name="圆角矩形 3"/>
          <p:cNvSpPr/>
          <p:nvPr/>
        </p:nvSpPr>
        <p:spPr>
          <a:xfrm>
            <a:off x="488695" y="3505381"/>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售后</a:t>
            </a:r>
          </a:p>
        </p:txBody>
      </p:sp>
      <p:sp>
        <p:nvSpPr>
          <p:cNvPr id="5" name="圆角矩形 4"/>
          <p:cNvSpPr/>
          <p:nvPr/>
        </p:nvSpPr>
        <p:spPr>
          <a:xfrm>
            <a:off x="488695" y="4592963"/>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发票网关</a:t>
            </a:r>
          </a:p>
        </p:txBody>
      </p:sp>
      <p:sp>
        <p:nvSpPr>
          <p:cNvPr id="9" name="圆角矩形 8"/>
          <p:cNvSpPr/>
          <p:nvPr/>
        </p:nvSpPr>
        <p:spPr>
          <a:xfrm>
            <a:off x="3215270"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商品价格</a:t>
            </a:r>
          </a:p>
          <a:p>
            <a:pPr algn="ctr"/>
            <a:endParaRPr lang="zh-CN" altLang="en-US" sz="1400" b="1" dirty="0">
              <a:solidFill>
                <a:schemeClr val="tx1"/>
              </a:solidFill>
              <a:latin typeface="微软雅黑" panose="020B0503020204020204" charset="-122"/>
              <a:ea typeface="微软雅黑" panose="020B0503020204020204" charset="-122"/>
            </a:endParaRPr>
          </a:p>
        </p:txBody>
      </p:sp>
      <p:sp>
        <p:nvSpPr>
          <p:cNvPr id="10" name="圆角矩形 9"/>
          <p:cNvSpPr/>
          <p:nvPr/>
        </p:nvSpPr>
        <p:spPr>
          <a:xfrm>
            <a:off x="4775291"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可卖数</a:t>
            </a:r>
          </a:p>
        </p:txBody>
      </p:sp>
      <p:sp>
        <p:nvSpPr>
          <p:cNvPr id="11" name="圆角矩形 10"/>
          <p:cNvSpPr/>
          <p:nvPr/>
        </p:nvSpPr>
        <p:spPr>
          <a:xfrm>
            <a:off x="6335312"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券</a:t>
            </a:r>
          </a:p>
        </p:txBody>
      </p:sp>
      <p:sp>
        <p:nvSpPr>
          <p:cNvPr id="12" name="圆角矩形 11"/>
          <p:cNvSpPr/>
          <p:nvPr/>
        </p:nvSpPr>
        <p:spPr>
          <a:xfrm>
            <a:off x="7895334"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销售</a:t>
            </a:r>
          </a:p>
        </p:txBody>
      </p:sp>
      <p:sp>
        <p:nvSpPr>
          <p:cNvPr id="13" name="圆角矩形 12"/>
          <p:cNvSpPr/>
          <p:nvPr/>
        </p:nvSpPr>
        <p:spPr>
          <a:xfrm>
            <a:off x="10558200" y="3560799"/>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用友</a:t>
            </a:r>
            <a:r>
              <a:rPr lang="en-US" altLang="zh-CN" sz="1400" b="1" dirty="0">
                <a:solidFill>
                  <a:schemeClr val="tx1"/>
                </a:solidFill>
                <a:latin typeface="微软雅黑" panose="020B0503020204020204" charset="-122"/>
                <a:ea typeface="微软雅黑" panose="020B0503020204020204" charset="-122"/>
              </a:rPr>
              <a:t>NC</a:t>
            </a:r>
            <a:endParaRPr lang="zh-CN" altLang="en-US" sz="1400" b="1" dirty="0">
              <a:solidFill>
                <a:schemeClr val="tx1"/>
              </a:solidFill>
              <a:latin typeface="微软雅黑" panose="020B0503020204020204" charset="-122"/>
              <a:ea typeface="微软雅黑" panose="020B0503020204020204" charset="-122"/>
            </a:endParaRPr>
          </a:p>
        </p:txBody>
      </p:sp>
      <p:sp>
        <p:nvSpPr>
          <p:cNvPr id="14" name="圆角矩形 13"/>
          <p:cNvSpPr/>
          <p:nvPr/>
        </p:nvSpPr>
        <p:spPr>
          <a:xfrm>
            <a:off x="10569283" y="4444719"/>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拜特</a:t>
            </a:r>
          </a:p>
        </p:txBody>
      </p:sp>
      <p:sp>
        <p:nvSpPr>
          <p:cNvPr id="15" name="圆角矩形 14"/>
          <p:cNvSpPr/>
          <p:nvPr/>
        </p:nvSpPr>
        <p:spPr>
          <a:xfrm>
            <a:off x="3229123" y="3117282"/>
            <a:ext cx="661232" cy="33500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charset="-122"/>
                <a:ea typeface="微软雅黑" panose="020B0503020204020204" charset="-122"/>
              </a:rPr>
              <a:t>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通</a:t>
            </a:r>
            <a:endParaRPr lang="en-US" altLang="zh-CN" sz="1400" b="1" dirty="0">
              <a:solidFill>
                <a:schemeClr val="tx1"/>
              </a:solidFill>
              <a:latin typeface="微软雅黑" panose="020B0503020204020204" charset="-122"/>
              <a:ea typeface="微软雅黑" panose="020B0503020204020204" charset="-122"/>
            </a:endParaRPr>
          </a:p>
          <a:p>
            <a:pPr algn="ctr"/>
            <a:r>
              <a:rPr lang="en-US" altLang="zh-CN" sz="1400" b="1" dirty="0">
                <a:solidFill>
                  <a:schemeClr val="tx1"/>
                </a:solidFill>
                <a:latin typeface="微软雅黑" panose="020B0503020204020204" charset="-122"/>
                <a:ea typeface="微软雅黑" panose="020B0503020204020204" charset="-122"/>
              </a:rPr>
              <a:t>ECS</a:t>
            </a:r>
            <a:endParaRPr lang="zh-CN" altLang="en-US" sz="1400" b="1" dirty="0">
              <a:solidFill>
                <a:schemeClr val="tx1"/>
              </a:solidFill>
              <a:latin typeface="微软雅黑" panose="020B0503020204020204" charset="-122"/>
              <a:ea typeface="微软雅黑" panose="020B0503020204020204" charset="-122"/>
            </a:endParaRPr>
          </a:p>
        </p:txBody>
      </p:sp>
      <p:sp>
        <p:nvSpPr>
          <p:cNvPr id="16" name="圆角矩形 15"/>
          <p:cNvSpPr/>
          <p:nvPr/>
        </p:nvSpPr>
        <p:spPr>
          <a:xfrm>
            <a:off x="6545903" y="606293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万镇通</a:t>
            </a:r>
            <a:r>
              <a:rPr lang="en-US" altLang="zh-CN" sz="1400" b="1" dirty="0">
                <a:solidFill>
                  <a:schemeClr val="tx1"/>
                </a:solidFill>
                <a:latin typeface="微软雅黑" panose="020B0503020204020204" charset="-122"/>
                <a:ea typeface="微软雅黑" panose="020B0503020204020204" charset="-122"/>
              </a:rPr>
              <a:t>App</a:t>
            </a:r>
            <a:endParaRPr lang="zh-CN" altLang="en-US" sz="1400" b="1" dirty="0">
              <a:solidFill>
                <a:schemeClr val="tx1"/>
              </a:solidFill>
              <a:latin typeface="微软雅黑" panose="020B0503020204020204" charset="-122"/>
              <a:ea typeface="微软雅黑" panose="020B0503020204020204" charset="-122"/>
            </a:endParaRPr>
          </a:p>
        </p:txBody>
      </p:sp>
      <p:cxnSp>
        <p:nvCxnSpPr>
          <p:cNvPr id="17" name="直接箭头连接符 16"/>
          <p:cNvCxnSpPr/>
          <p:nvPr/>
        </p:nvCxnSpPr>
        <p:spPr>
          <a:xfrm>
            <a:off x="9294610" y="3754674"/>
            <a:ext cx="116280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3208713" y="2502313"/>
            <a:ext cx="5926974"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万镇通 </a:t>
            </a:r>
            <a:r>
              <a:rPr lang="en-US" altLang="zh-CN" sz="1400" b="1" dirty="0">
                <a:solidFill>
                  <a:schemeClr val="tx1"/>
                </a:solidFill>
                <a:latin typeface="微软雅黑" panose="020B0503020204020204" charset="-122"/>
                <a:ea typeface="微软雅黑" panose="020B0503020204020204" charset="-122"/>
              </a:rPr>
              <a:t>ECS</a:t>
            </a:r>
            <a:endParaRPr lang="zh-CN" altLang="en-US" sz="1400" b="1" dirty="0">
              <a:solidFill>
                <a:schemeClr val="tx1"/>
              </a:solidFill>
              <a:latin typeface="微软雅黑" panose="020B0503020204020204" charset="-122"/>
              <a:ea typeface="微软雅黑" panose="020B0503020204020204" charset="-122"/>
            </a:endParaRPr>
          </a:p>
        </p:txBody>
      </p:sp>
      <p:sp>
        <p:nvSpPr>
          <p:cNvPr id="22" name="圆角矩形 21"/>
          <p:cNvSpPr/>
          <p:nvPr/>
        </p:nvSpPr>
        <p:spPr>
          <a:xfrm>
            <a:off x="8471682" y="3117282"/>
            <a:ext cx="662400" cy="335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charset="-122"/>
                <a:ea typeface="微软雅黑" panose="020B0503020204020204" charset="-122"/>
              </a:rPr>
              <a:t>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镇</a:t>
            </a:r>
            <a:endParaRPr lang="en-US" altLang="zh-CN" sz="1400" b="1" dirty="0">
              <a:solidFill>
                <a:schemeClr val="tx1"/>
              </a:solidFill>
              <a:latin typeface="微软雅黑" panose="020B0503020204020204" charset="-122"/>
              <a:ea typeface="微软雅黑" panose="020B0503020204020204" charset="-122"/>
            </a:endParaRPr>
          </a:p>
          <a:p>
            <a:pPr algn="ctr"/>
            <a:r>
              <a:rPr lang="zh-CN" altLang="en-US" sz="1400" b="1" dirty="0">
                <a:solidFill>
                  <a:schemeClr val="tx1"/>
                </a:solidFill>
                <a:latin typeface="微软雅黑" panose="020B0503020204020204" charset="-122"/>
                <a:ea typeface="微软雅黑" panose="020B0503020204020204" charset="-122"/>
              </a:rPr>
              <a:t>通</a:t>
            </a:r>
            <a:endParaRPr lang="en-US" altLang="zh-CN" sz="1400" b="1" dirty="0">
              <a:solidFill>
                <a:schemeClr val="tx1"/>
              </a:solidFill>
              <a:latin typeface="微软雅黑" panose="020B0503020204020204" charset="-122"/>
              <a:ea typeface="微软雅黑" panose="020B0503020204020204" charset="-122"/>
            </a:endParaRPr>
          </a:p>
          <a:p>
            <a:pPr algn="ctr"/>
            <a:r>
              <a:rPr lang="en-US" altLang="zh-CN" sz="1400" b="1" dirty="0">
                <a:solidFill>
                  <a:schemeClr val="tx1"/>
                </a:solidFill>
                <a:latin typeface="微软雅黑" panose="020B0503020204020204" charset="-122"/>
                <a:ea typeface="微软雅黑" panose="020B0503020204020204" charset="-122"/>
              </a:rPr>
              <a:t>ECS</a:t>
            </a:r>
            <a:endParaRPr lang="zh-CN" altLang="en-US" sz="1400" b="1" dirty="0">
              <a:solidFill>
                <a:schemeClr val="tx1"/>
              </a:solidFill>
              <a:latin typeface="微软雅黑" panose="020B0503020204020204" charset="-122"/>
              <a:ea typeface="微软雅黑" panose="020B0503020204020204" charset="-122"/>
            </a:endParaRPr>
          </a:p>
        </p:txBody>
      </p:sp>
      <p:cxnSp>
        <p:nvCxnSpPr>
          <p:cNvPr id="26" name="直接箭头连接符 25"/>
          <p:cNvCxnSpPr/>
          <p:nvPr/>
        </p:nvCxnSpPr>
        <p:spPr>
          <a:xfrm flipH="1">
            <a:off x="1887363" y="4784066"/>
            <a:ext cx="1163408" cy="1588"/>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sp>
        <p:nvSpPr>
          <p:cNvPr id="53" name="圆柱形 52"/>
          <p:cNvSpPr/>
          <p:nvPr/>
        </p:nvSpPr>
        <p:spPr>
          <a:xfrm>
            <a:off x="5702529" y="3998434"/>
            <a:ext cx="955963" cy="906425"/>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微软雅黑" panose="020B0503020204020204" charset="-122"/>
                <a:ea typeface="微软雅黑" panose="020B0503020204020204" charset="-122"/>
              </a:rPr>
              <a:t>DB</a:t>
            </a:r>
            <a:endParaRPr lang="zh-CN" altLang="en-US" b="1" dirty="0">
              <a:solidFill>
                <a:schemeClr val="tx1"/>
              </a:solidFill>
              <a:latin typeface="微软雅黑" panose="020B0503020204020204" charset="-122"/>
              <a:ea typeface="微软雅黑" panose="020B0503020204020204" charset="-122"/>
            </a:endParaRPr>
          </a:p>
        </p:txBody>
      </p:sp>
      <p:cxnSp>
        <p:nvCxnSpPr>
          <p:cNvPr id="54" name="直接箭头连接符 53"/>
          <p:cNvCxnSpPr/>
          <p:nvPr/>
        </p:nvCxnSpPr>
        <p:spPr>
          <a:xfrm rot="5400000">
            <a:off x="3511115"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rot="5400000">
            <a:off x="5048970"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rot="5400000">
            <a:off x="6578512"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rot="16200000" flipV="1">
            <a:off x="8157930" y="1912006"/>
            <a:ext cx="71885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9294610" y="4644136"/>
            <a:ext cx="1162800" cy="494"/>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rot="5400000">
            <a:off x="5748273" y="3466804"/>
            <a:ext cx="865318" cy="1588"/>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H="1">
            <a:off x="1887363" y="3703412"/>
            <a:ext cx="1163408" cy="1588"/>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4248176" y="4501435"/>
            <a:ext cx="1163408" cy="1588"/>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rot="10800000" flipH="1" flipV="1">
            <a:off x="6983671" y="4505242"/>
            <a:ext cx="1162800" cy="609"/>
          </a:xfrm>
          <a:prstGeom prst="straightConnector1">
            <a:avLst/>
          </a:prstGeom>
          <a:ln w="1016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rot="2700000" flipH="1" flipV="1">
            <a:off x="6252150" y="5486144"/>
            <a:ext cx="1162800" cy="609"/>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rot="8100000" flipH="1" flipV="1">
            <a:off x="4971990" y="5486144"/>
            <a:ext cx="1162800" cy="609"/>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182"/>
          <p:cNvSpPr txBox="1"/>
          <p:nvPr/>
        </p:nvSpPr>
        <p:spPr>
          <a:xfrm>
            <a:off x="4551550" y="3371481"/>
            <a:ext cx="635592" cy="461665"/>
          </a:xfrm>
          <a:prstGeom prst="rect">
            <a:avLst/>
          </a:prstGeom>
          <a:noFill/>
        </p:spPr>
        <p:txBody>
          <a:bodyPr wrap="square" rtlCol="0">
            <a:spAutoFit/>
          </a:bodyPr>
          <a:lstStyle/>
          <a:p>
            <a:pPr algn="ctr"/>
            <a:r>
              <a:rPr lang="zh-CN" altLang="en-US" sz="1200" b="1" dirty="0">
                <a:solidFill>
                  <a:srgbClr val="FF0000"/>
                </a:solidFill>
                <a:latin typeface="微软雅黑" panose="020B0503020204020204" charset="-122"/>
                <a:ea typeface="微软雅黑" panose="020B0503020204020204" charset="-122"/>
              </a:rPr>
              <a:t>金力</a:t>
            </a:r>
            <a:r>
              <a:rPr lang="en-US" altLang="zh-CN" sz="1200" b="1" dirty="0">
                <a:solidFill>
                  <a:srgbClr val="FF0000"/>
                </a:solidFill>
                <a:latin typeface="微软雅黑" panose="020B0503020204020204" charset="-122"/>
                <a:ea typeface="微软雅黑" panose="020B0503020204020204" charset="-122"/>
              </a:rPr>
              <a:t>V10</a:t>
            </a:r>
          </a:p>
        </p:txBody>
      </p:sp>
      <p:sp>
        <p:nvSpPr>
          <p:cNvPr id="80" name="TextBox 182"/>
          <p:cNvSpPr txBox="1"/>
          <p:nvPr/>
        </p:nvSpPr>
        <p:spPr>
          <a:xfrm>
            <a:off x="7136808" y="3371481"/>
            <a:ext cx="635592" cy="461665"/>
          </a:xfrm>
          <a:prstGeom prst="rect">
            <a:avLst/>
          </a:prstGeom>
          <a:noFill/>
        </p:spPr>
        <p:txBody>
          <a:bodyPr wrap="square" rtlCol="0">
            <a:spAutoFit/>
          </a:bodyPr>
          <a:lstStyle/>
          <a:p>
            <a:pPr algn="ctr"/>
            <a:r>
              <a:rPr lang="zh-CN" altLang="en-US" sz="1200" b="1" dirty="0">
                <a:solidFill>
                  <a:srgbClr val="FF0000"/>
                </a:solidFill>
                <a:latin typeface="微软雅黑" panose="020B0503020204020204" charset="-122"/>
                <a:ea typeface="微软雅黑" panose="020B0503020204020204" charset="-122"/>
              </a:rPr>
              <a:t>金力</a:t>
            </a:r>
            <a:r>
              <a:rPr lang="en-US" altLang="zh-CN" sz="1200" b="1" dirty="0">
                <a:solidFill>
                  <a:srgbClr val="FF0000"/>
                </a:solidFill>
                <a:latin typeface="微软雅黑" panose="020B0503020204020204" charset="-122"/>
                <a:ea typeface="微软雅黑" panose="020B0503020204020204" charset="-122"/>
              </a:rPr>
              <a:t>V10</a:t>
            </a:r>
          </a:p>
        </p:txBody>
      </p:sp>
      <p:sp>
        <p:nvSpPr>
          <p:cNvPr id="81" name="TextBox 182"/>
          <p:cNvSpPr txBox="1"/>
          <p:nvPr/>
        </p:nvSpPr>
        <p:spPr>
          <a:xfrm>
            <a:off x="10917009" y="5433163"/>
            <a:ext cx="477298" cy="276999"/>
          </a:xfrm>
          <a:prstGeom prst="rect">
            <a:avLst/>
          </a:prstGeom>
          <a:noFill/>
        </p:spPr>
        <p:txBody>
          <a:bodyPr wrap="square" rtlCol="0" anchor="ctr">
            <a:spAutoFit/>
          </a:bodyPr>
          <a:lstStyle/>
          <a:p>
            <a:pPr algn="ctr"/>
            <a:r>
              <a:rPr lang="en-US" altLang="zh-CN" sz="1200" b="1" dirty="0">
                <a:latin typeface="微软雅黑" panose="020B0503020204020204" charset="-122"/>
                <a:ea typeface="微软雅黑" panose="020B0503020204020204" charset="-122"/>
              </a:rPr>
              <a:t>…</a:t>
            </a:r>
          </a:p>
        </p:txBody>
      </p:sp>
      <p:sp>
        <p:nvSpPr>
          <p:cNvPr id="37" name="圆角矩形 36"/>
          <p:cNvSpPr/>
          <p:nvPr/>
        </p:nvSpPr>
        <p:spPr>
          <a:xfrm>
            <a:off x="10555408" y="1030944"/>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售后</a:t>
            </a:r>
          </a:p>
        </p:txBody>
      </p:sp>
      <p:cxnSp>
        <p:nvCxnSpPr>
          <p:cNvPr id="38" name="直接箭头连接符 37"/>
          <p:cNvCxnSpPr/>
          <p:nvPr/>
        </p:nvCxnSpPr>
        <p:spPr>
          <a:xfrm flipH="1">
            <a:off x="9294003" y="1217907"/>
            <a:ext cx="1163408" cy="1588"/>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488695" y="5744278"/>
            <a:ext cx="1231200" cy="382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dirty="0">
                <a:solidFill>
                  <a:schemeClr val="tx1"/>
                </a:solidFill>
                <a:latin typeface="微软雅黑" panose="020B0503020204020204" charset="-122"/>
                <a:ea typeface="微软雅黑" panose="020B0503020204020204" charset="-122"/>
              </a:rPr>
              <a:t>支付网关</a:t>
            </a:r>
          </a:p>
        </p:txBody>
      </p:sp>
      <p:cxnSp>
        <p:nvCxnSpPr>
          <p:cNvPr id="40" name="直接箭头连接符 39"/>
          <p:cNvCxnSpPr/>
          <p:nvPr/>
        </p:nvCxnSpPr>
        <p:spPr>
          <a:xfrm rot="10800000" flipV="1">
            <a:off x="1887971" y="5950620"/>
            <a:ext cx="1162800" cy="393"/>
          </a:xfrm>
          <a:prstGeom prst="straightConnector1">
            <a:avLst/>
          </a:prstGeom>
          <a:ln w="101600">
            <a:headEnd type="triangl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9"/>
          <p:cNvSpPr/>
          <p:nvPr/>
        </p:nvSpPr>
        <p:spPr bwMode="auto">
          <a:xfrm>
            <a:off x="88899" y="88900"/>
            <a:ext cx="9404236" cy="452957"/>
          </a:xfrm>
          <a:prstGeom prst="rect">
            <a:avLst/>
          </a:prstGeom>
          <a:noFill/>
          <a:ln w="9525">
            <a:noFill/>
            <a:miter lim="800000"/>
          </a:ln>
        </p:spPr>
        <p:txBody>
          <a:bodyPr wrap="square" lIns="82816" tIns="41408" rIns="82816" bIns="41408">
            <a:spAutoFit/>
          </a:bodyPr>
          <a:lstStyle/>
          <a:p>
            <a:pPr lvl="0"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万镇通项目开发实施上线阶段计划</a:t>
            </a:r>
          </a:p>
        </p:txBody>
      </p:sp>
      <p:sp>
        <p:nvSpPr>
          <p:cNvPr id="4" name="TextBox 182"/>
          <p:cNvSpPr txBox="1"/>
          <p:nvPr/>
        </p:nvSpPr>
        <p:spPr>
          <a:xfrm>
            <a:off x="307570" y="980761"/>
            <a:ext cx="11604567" cy="369332"/>
          </a:xfrm>
          <a:prstGeom prst="rect">
            <a:avLst/>
          </a:prstGeom>
          <a:noFill/>
        </p:spPr>
        <p:txBody>
          <a:bodyPr wrap="square" rtlCol="0">
            <a:spAutoFit/>
          </a:bodyPr>
          <a:lstStyle/>
          <a:p>
            <a:pPr marL="228600" indent="-228600"/>
            <a:r>
              <a:rPr lang="zh-CN" altLang="en-US" b="1" dirty="0">
                <a:solidFill>
                  <a:schemeClr val="accent1">
                    <a:lumMod val="75000"/>
                  </a:schemeClr>
                </a:solidFill>
                <a:latin typeface="微软雅黑" panose="020B0503020204020204" charset="-122"/>
                <a:ea typeface="微软雅黑" panose="020B0503020204020204" charset="-122"/>
              </a:rPr>
              <a:t>第一阶段：</a:t>
            </a:r>
            <a:r>
              <a:rPr lang="en-US" altLang="zh-CN" b="1" dirty="0">
                <a:solidFill>
                  <a:schemeClr val="accent1">
                    <a:lumMod val="75000"/>
                  </a:schemeClr>
                </a:solidFill>
                <a:latin typeface="微软雅黑" panose="020B0503020204020204" charset="-122"/>
                <a:ea typeface="微软雅黑" panose="020B0503020204020204" charset="-122"/>
              </a:rPr>
              <a:t>2019-04-01</a:t>
            </a:r>
            <a:r>
              <a:rPr lang="zh-CN" altLang="en-US" b="1" dirty="0">
                <a:solidFill>
                  <a:schemeClr val="accent1">
                    <a:lumMod val="75000"/>
                  </a:schemeClr>
                </a:solidFill>
                <a:latin typeface="微软雅黑" panose="020B0503020204020204" charset="-122"/>
                <a:ea typeface="微软雅黑" panose="020B0503020204020204" charset="-122"/>
              </a:rPr>
              <a:t>，覆盖</a:t>
            </a:r>
            <a:r>
              <a:rPr lang="en-US" altLang="zh-CN" b="1" dirty="0">
                <a:solidFill>
                  <a:schemeClr val="accent1">
                    <a:lumMod val="75000"/>
                  </a:schemeClr>
                </a:solidFill>
                <a:latin typeface="微软雅黑" panose="020B0503020204020204" charset="-122"/>
                <a:ea typeface="微软雅黑" panose="020B0503020204020204" charset="-122"/>
              </a:rPr>
              <a:t>V5</a:t>
            </a:r>
            <a:r>
              <a:rPr lang="zh-CN" altLang="en-US" b="1" dirty="0">
                <a:solidFill>
                  <a:schemeClr val="accent1">
                    <a:lumMod val="75000"/>
                  </a:schemeClr>
                </a:solidFill>
                <a:latin typeface="微软雅黑" panose="020B0503020204020204" charset="-122"/>
                <a:ea typeface="微软雅黑" panose="020B0503020204020204" charset="-122"/>
              </a:rPr>
              <a:t>现有功能的</a:t>
            </a:r>
            <a:r>
              <a:rPr lang="en-US" altLang="zh-CN" b="1" dirty="0">
                <a:solidFill>
                  <a:schemeClr val="accent1">
                    <a:lumMod val="75000"/>
                  </a:schemeClr>
                </a:solidFill>
                <a:latin typeface="微软雅黑" panose="020B0503020204020204" charset="-122"/>
                <a:ea typeface="微软雅黑" panose="020B0503020204020204" charset="-122"/>
              </a:rPr>
              <a:t>V10</a:t>
            </a:r>
            <a:r>
              <a:rPr lang="zh-CN" altLang="en-US" b="1" dirty="0">
                <a:solidFill>
                  <a:schemeClr val="accent1">
                    <a:lumMod val="75000"/>
                  </a:schemeClr>
                </a:solidFill>
                <a:latin typeface="微软雅黑" panose="020B0503020204020204" charset="-122"/>
                <a:ea typeface="微软雅黑" panose="020B0503020204020204" charset="-122"/>
              </a:rPr>
              <a:t>系统上线；</a:t>
            </a:r>
            <a:r>
              <a:rPr lang="en-US" altLang="zh-CN" b="1" dirty="0">
                <a:solidFill>
                  <a:schemeClr val="accent1">
                    <a:lumMod val="75000"/>
                  </a:schemeClr>
                </a:solidFill>
                <a:latin typeface="微软雅黑" panose="020B0503020204020204" charset="-122"/>
                <a:ea typeface="微软雅黑" panose="020B0503020204020204" charset="-122"/>
              </a:rPr>
              <a:t>2019-04-20</a:t>
            </a:r>
            <a:r>
              <a:rPr lang="zh-CN" altLang="en-US" b="1" dirty="0">
                <a:solidFill>
                  <a:schemeClr val="accent1">
                    <a:lumMod val="75000"/>
                  </a:schemeClr>
                </a:solidFill>
                <a:latin typeface="微软雅黑" panose="020B0503020204020204" charset="-122"/>
                <a:ea typeface="微软雅黑" panose="020B0503020204020204" charset="-122"/>
              </a:rPr>
              <a:t>，微商城</a:t>
            </a:r>
            <a:r>
              <a:rPr lang="en-US" altLang="zh-CN" b="1" dirty="0">
                <a:solidFill>
                  <a:schemeClr val="accent1">
                    <a:lumMod val="75000"/>
                  </a:schemeClr>
                </a:solidFill>
                <a:latin typeface="微软雅黑" panose="020B0503020204020204" charset="-122"/>
                <a:ea typeface="微软雅黑" panose="020B0503020204020204" charset="-122"/>
              </a:rPr>
              <a:t>App</a:t>
            </a:r>
            <a:r>
              <a:rPr lang="zh-CN" altLang="en-US" b="1" dirty="0">
                <a:solidFill>
                  <a:schemeClr val="accent1">
                    <a:lumMod val="75000"/>
                  </a:schemeClr>
                </a:solidFill>
                <a:latin typeface="微软雅黑" panose="020B0503020204020204" charset="-122"/>
                <a:ea typeface="微软雅黑" panose="020B0503020204020204" charset="-122"/>
              </a:rPr>
              <a:t>开单</a:t>
            </a:r>
            <a:r>
              <a:rPr lang="zh-CN" altLang="en-US" b="1">
                <a:solidFill>
                  <a:schemeClr val="accent1">
                    <a:lumMod val="75000"/>
                  </a:schemeClr>
                </a:solidFill>
                <a:latin typeface="微软雅黑" panose="020B0503020204020204" charset="-122"/>
                <a:ea typeface="微软雅黑" panose="020B0503020204020204" charset="-122"/>
              </a:rPr>
              <a:t>功能上</a:t>
            </a:r>
            <a:r>
              <a:rPr lang="zh-CN" altLang="en-US" b="1" dirty="0">
                <a:solidFill>
                  <a:schemeClr val="accent1">
                    <a:lumMod val="75000"/>
                  </a:schemeClr>
                </a:solidFill>
                <a:latin typeface="微软雅黑" panose="020B0503020204020204" charset="-122"/>
                <a:ea typeface="微软雅黑" panose="020B0503020204020204" charset="-122"/>
              </a:rPr>
              <a:t>线。</a:t>
            </a:r>
            <a:endParaRPr lang="en-US" altLang="zh-CN" b="1" dirty="0">
              <a:solidFill>
                <a:schemeClr val="accent1">
                  <a:lumMod val="75000"/>
                </a:schemeClr>
              </a:solidFill>
              <a:latin typeface="微软雅黑" panose="020B0503020204020204" charset="-122"/>
              <a:ea typeface="微软雅黑" panose="020B0503020204020204" charset="-122"/>
            </a:endParaRPr>
          </a:p>
        </p:txBody>
      </p:sp>
      <p:sp>
        <p:nvSpPr>
          <p:cNvPr id="5" name="TextBox 182"/>
          <p:cNvSpPr txBox="1"/>
          <p:nvPr/>
        </p:nvSpPr>
        <p:spPr>
          <a:xfrm>
            <a:off x="307570" y="4233808"/>
            <a:ext cx="11604567" cy="369332"/>
          </a:xfrm>
          <a:prstGeom prst="rect">
            <a:avLst/>
          </a:prstGeom>
          <a:noFill/>
        </p:spPr>
        <p:txBody>
          <a:bodyPr wrap="square" rtlCol="0">
            <a:spAutoFit/>
          </a:bodyPr>
          <a:lstStyle/>
          <a:p>
            <a:pPr marL="228600" indent="-228600"/>
            <a:r>
              <a:rPr lang="zh-CN" altLang="en-US" b="1" dirty="0">
                <a:solidFill>
                  <a:schemeClr val="accent1">
                    <a:lumMod val="75000"/>
                  </a:schemeClr>
                </a:solidFill>
                <a:latin typeface="微软雅黑" panose="020B0503020204020204" charset="-122"/>
                <a:ea typeface="微软雅黑" panose="020B0503020204020204" charset="-122"/>
              </a:rPr>
              <a:t>第二阶段：</a:t>
            </a:r>
            <a:r>
              <a:rPr lang="en-US" altLang="zh-CN" b="1" dirty="0">
                <a:solidFill>
                  <a:schemeClr val="accent1">
                    <a:lumMod val="75000"/>
                  </a:schemeClr>
                </a:solidFill>
                <a:latin typeface="微软雅黑" panose="020B0503020204020204" charset="-122"/>
                <a:ea typeface="微软雅黑" panose="020B0503020204020204" charset="-122"/>
              </a:rPr>
              <a:t>2019-07-01</a:t>
            </a:r>
            <a:r>
              <a:rPr lang="zh-CN" altLang="en-US" b="1" dirty="0">
                <a:solidFill>
                  <a:schemeClr val="accent1">
                    <a:lumMod val="75000"/>
                  </a:schemeClr>
                </a:solidFill>
                <a:latin typeface="微软雅黑" panose="020B0503020204020204" charset="-122"/>
                <a:ea typeface="微软雅黑" panose="020B0503020204020204" charset="-122"/>
              </a:rPr>
              <a:t>，初步预估项目二期需求上线。</a:t>
            </a:r>
            <a:endParaRPr lang="en-US" altLang="zh-CN" b="1" dirty="0">
              <a:solidFill>
                <a:schemeClr val="accent1">
                  <a:lumMod val="75000"/>
                </a:schemeClr>
              </a:solidFill>
              <a:latin typeface="微软雅黑" panose="020B0503020204020204" charset="-122"/>
              <a:ea typeface="微软雅黑" panose="020B0503020204020204" charset="-122"/>
            </a:endParaRPr>
          </a:p>
        </p:txBody>
      </p:sp>
      <p:sp>
        <p:nvSpPr>
          <p:cNvPr id="6" name="TextBox 182"/>
          <p:cNvSpPr txBox="1"/>
          <p:nvPr/>
        </p:nvSpPr>
        <p:spPr>
          <a:xfrm>
            <a:off x="307570" y="1382542"/>
            <a:ext cx="11604567" cy="2492990"/>
          </a:xfrm>
          <a:prstGeom prst="rect">
            <a:avLst/>
          </a:prstGeom>
          <a:noFill/>
        </p:spPr>
        <p:txBody>
          <a:bodyPr wrap="square" rtlCol="0">
            <a:spAutoFit/>
          </a:bodyPr>
          <a:lstStyle/>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获取 </a:t>
            </a:r>
            <a:r>
              <a:rPr lang="en-US" altLang="zh-CN" sz="1200" b="1" dirty="0">
                <a:solidFill>
                  <a:schemeClr val="accent6"/>
                </a:solidFill>
                <a:latin typeface="微软雅黑" panose="020B0503020204020204" charset="-122"/>
                <a:ea typeface="微软雅黑" panose="020B0503020204020204" charset="-122"/>
              </a:rPr>
              <a:t>V5 </a:t>
            </a:r>
            <a:r>
              <a:rPr lang="zh-CN" altLang="en-US" sz="1200" b="1" dirty="0">
                <a:solidFill>
                  <a:schemeClr val="accent6"/>
                </a:solidFill>
                <a:latin typeface="微软雅黑" panose="020B0503020204020204" charset="-122"/>
                <a:ea typeface="微软雅黑" panose="020B0503020204020204" charset="-122"/>
              </a:rPr>
              <a:t>商品、价格、券、可卖数接口。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加盟店收银台功能个性化开发。</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销售回传 </a:t>
            </a:r>
            <a:r>
              <a:rPr lang="en-US" altLang="zh-CN" sz="1200" b="1" dirty="0">
                <a:solidFill>
                  <a:schemeClr val="accent6"/>
                </a:solidFill>
                <a:latin typeface="微软雅黑" panose="020B0503020204020204" charset="-122"/>
                <a:ea typeface="微软雅黑" panose="020B0503020204020204" charset="-122"/>
              </a:rPr>
              <a:t>V5 </a:t>
            </a:r>
            <a:r>
              <a:rPr lang="zh-CN" altLang="en-US" sz="1200" b="1" dirty="0">
                <a:solidFill>
                  <a:schemeClr val="accent6"/>
                </a:solidFill>
                <a:latin typeface="微软雅黑" panose="020B0503020204020204" charset="-122"/>
                <a:ea typeface="微软雅黑" panose="020B0503020204020204" charset="-122"/>
              </a:rPr>
              <a:t>接口。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与售后系统接口。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与发票网关接口。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与支付网关接口。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与用友 </a:t>
            </a:r>
            <a:r>
              <a:rPr lang="en-US" altLang="zh-CN" sz="1200" b="1" dirty="0">
                <a:solidFill>
                  <a:schemeClr val="accent6"/>
                </a:solidFill>
                <a:latin typeface="微软雅黑" panose="020B0503020204020204" charset="-122"/>
                <a:ea typeface="微软雅黑" panose="020B0503020204020204" charset="-122"/>
              </a:rPr>
              <a:t>NC </a:t>
            </a:r>
            <a:r>
              <a:rPr lang="zh-CN" altLang="en-US" sz="1200" b="1" dirty="0">
                <a:solidFill>
                  <a:schemeClr val="accent6"/>
                </a:solidFill>
                <a:latin typeface="微软雅黑" panose="020B0503020204020204" charset="-122"/>
                <a:ea typeface="微软雅黑" panose="020B0503020204020204" charset="-122"/>
              </a:rPr>
              <a:t>接口。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en-US" altLang="zh-CN" sz="1200" b="1" dirty="0">
                <a:solidFill>
                  <a:schemeClr val="accent6"/>
                </a:solidFill>
                <a:latin typeface="微软雅黑" panose="020B0503020204020204" charset="-122"/>
                <a:ea typeface="微软雅黑" panose="020B0503020204020204" charset="-122"/>
              </a:rPr>
              <a:t>V10 </a:t>
            </a:r>
            <a:r>
              <a:rPr lang="zh-CN" altLang="en-US" sz="1200" b="1" dirty="0">
                <a:solidFill>
                  <a:schemeClr val="accent6"/>
                </a:solidFill>
                <a:latin typeface="微软雅黑" panose="020B0503020204020204" charset="-122"/>
                <a:ea typeface="微软雅黑" panose="020B0503020204020204" charset="-122"/>
              </a:rPr>
              <a:t>与拜特资金管理系统接口。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zh-CN" altLang="en-US" sz="1200" b="1" dirty="0">
                <a:solidFill>
                  <a:schemeClr val="accent6"/>
                </a:solidFill>
                <a:latin typeface="微软雅黑" panose="020B0503020204020204" charset="-122"/>
                <a:ea typeface="微软雅黑" panose="020B0503020204020204" charset="-122"/>
              </a:rPr>
              <a:t>微商城</a:t>
            </a:r>
            <a:r>
              <a:rPr lang="en-US" altLang="zh-CN" sz="1200" b="1" dirty="0">
                <a:solidFill>
                  <a:schemeClr val="accent6"/>
                </a:solidFill>
                <a:latin typeface="微软雅黑" panose="020B0503020204020204" charset="-122"/>
                <a:ea typeface="微软雅黑" panose="020B0503020204020204" charset="-122"/>
              </a:rPr>
              <a:t>B2B</a:t>
            </a:r>
            <a:r>
              <a:rPr lang="zh-CN" altLang="en-US" sz="1200" b="1" dirty="0">
                <a:solidFill>
                  <a:schemeClr val="accent6"/>
                </a:solidFill>
                <a:latin typeface="微软雅黑" panose="020B0503020204020204" charset="-122"/>
                <a:ea typeface="微软雅黑" panose="020B0503020204020204" charset="-122"/>
              </a:rPr>
              <a:t>版本万镇通加盟店个性化开发。</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6"/>
              </a:solidFill>
              <a:latin typeface="微软雅黑" panose="020B0503020204020204" charset="-122"/>
              <a:ea typeface="微软雅黑" panose="020B0503020204020204" charset="-122"/>
            </a:endParaRPr>
          </a:p>
          <a:p>
            <a:pPr marL="228600" indent="-228600"/>
            <a:r>
              <a:rPr lang="zh-CN" altLang="en-US" sz="1200" b="1" dirty="0">
                <a:solidFill>
                  <a:schemeClr val="accent6"/>
                </a:solidFill>
                <a:latin typeface="微软雅黑" panose="020B0503020204020204" charset="-122"/>
                <a:ea typeface="微软雅黑" panose="020B0503020204020204" charset="-122"/>
              </a:rPr>
              <a:t>上述开发内容仅限于当前已知系统的简单评估，详细内容应根据项目调研阶段成果确定。</a:t>
            </a:r>
            <a:endParaRPr lang="en-US" altLang="zh-CN" sz="1200" b="1" dirty="0">
              <a:solidFill>
                <a:schemeClr val="accent6"/>
              </a:solidFill>
              <a:latin typeface="微软雅黑" panose="020B0503020204020204" charset="-122"/>
              <a:ea typeface="微软雅黑" panose="020B0503020204020204" charset="-122"/>
            </a:endParaRPr>
          </a:p>
          <a:p>
            <a:pPr marL="228600" indent="-228600"/>
            <a:endParaRPr lang="en-US" altLang="zh-CN" sz="1200" b="1" dirty="0">
              <a:solidFill>
                <a:schemeClr val="accent6"/>
              </a:solidFill>
              <a:latin typeface="微软雅黑" panose="020B0503020204020204" charset="-122"/>
              <a:ea typeface="微软雅黑" panose="020B0503020204020204" charset="-122"/>
            </a:endParaRPr>
          </a:p>
          <a:p>
            <a:pPr marL="228600" indent="-228600"/>
            <a:r>
              <a:rPr lang="zh-CN" altLang="en-US" sz="1200" b="1" dirty="0">
                <a:solidFill>
                  <a:schemeClr val="accent6"/>
                </a:solidFill>
                <a:latin typeface="微软雅黑" panose="020B0503020204020204" charset="-122"/>
                <a:ea typeface="微软雅黑" panose="020B0503020204020204" charset="-122"/>
              </a:rPr>
              <a:t>另：上述评估主要是基于</a:t>
            </a:r>
            <a:r>
              <a:rPr lang="en-US" altLang="zh-CN" sz="1200" b="1" dirty="0">
                <a:solidFill>
                  <a:schemeClr val="accent6"/>
                </a:solidFill>
                <a:latin typeface="微软雅黑" panose="020B0503020204020204" charset="-122"/>
                <a:ea typeface="微软雅黑" panose="020B0503020204020204" charset="-122"/>
              </a:rPr>
              <a:t>《</a:t>
            </a:r>
            <a:r>
              <a:rPr lang="zh-CN" altLang="en-US" sz="1200" b="1" dirty="0">
                <a:solidFill>
                  <a:schemeClr val="accent6"/>
                </a:solidFill>
                <a:latin typeface="微软雅黑" panose="020B0503020204020204" charset="-122"/>
                <a:ea typeface="微软雅黑" panose="020B0503020204020204" charset="-122"/>
                <a:sym typeface="+mn-ea"/>
              </a:rPr>
              <a:t>万镇通与五星电器系统对接部署方案（二）</a:t>
            </a:r>
            <a:r>
              <a:rPr lang="en-US" altLang="zh-CN" sz="1200" b="1" dirty="0">
                <a:solidFill>
                  <a:schemeClr val="accent6"/>
                </a:solidFill>
                <a:latin typeface="微软雅黑" panose="020B0503020204020204" charset="-122"/>
                <a:ea typeface="微软雅黑" panose="020B0503020204020204" charset="-122"/>
                <a:sym typeface="+mn-ea"/>
              </a:rPr>
              <a:t> —— </a:t>
            </a:r>
            <a:r>
              <a:rPr lang="zh-CN" altLang="en-US" sz="1200" b="1" dirty="0">
                <a:solidFill>
                  <a:schemeClr val="accent6"/>
                </a:solidFill>
                <a:latin typeface="微软雅黑" panose="020B0503020204020204" charset="-122"/>
                <a:ea typeface="微软雅黑" panose="020B0503020204020204" charset="-122"/>
                <a:sym typeface="+mn-ea"/>
              </a:rPr>
              <a:t>金力推荐方案</a:t>
            </a:r>
            <a:r>
              <a:rPr lang="en-US" altLang="zh-CN" sz="1200" b="1" dirty="0">
                <a:solidFill>
                  <a:schemeClr val="accent6"/>
                </a:solidFill>
                <a:latin typeface="微软雅黑" panose="020B0503020204020204" charset="-122"/>
                <a:ea typeface="微软雅黑" panose="020B0503020204020204" charset="-122"/>
                <a:sym typeface="+mn-ea"/>
              </a:rPr>
              <a:t>》</a:t>
            </a:r>
            <a:r>
              <a:rPr lang="zh-CN" altLang="en-US" sz="1200" b="1" dirty="0">
                <a:solidFill>
                  <a:schemeClr val="accent6"/>
                </a:solidFill>
                <a:latin typeface="微软雅黑" panose="020B0503020204020204" charset="-122"/>
                <a:ea typeface="微软雅黑" panose="020B0503020204020204" charset="-122"/>
                <a:sym typeface="+mn-ea"/>
              </a:rPr>
              <a:t>进行的评估，如果还需要大量与 </a:t>
            </a:r>
            <a:r>
              <a:rPr lang="en-US" altLang="zh-CN" sz="1200" b="1" dirty="0">
                <a:solidFill>
                  <a:schemeClr val="accent6"/>
                </a:solidFill>
                <a:latin typeface="微软雅黑" panose="020B0503020204020204" charset="-122"/>
                <a:ea typeface="微软雅黑" panose="020B0503020204020204" charset="-122"/>
                <a:sym typeface="+mn-ea"/>
              </a:rPr>
              <a:t>DSH </a:t>
            </a:r>
            <a:r>
              <a:rPr lang="zh-CN" altLang="en-US" sz="1200" b="1" dirty="0">
                <a:solidFill>
                  <a:schemeClr val="accent6"/>
                </a:solidFill>
                <a:latin typeface="微软雅黑" panose="020B0503020204020204" charset="-122"/>
                <a:ea typeface="微软雅黑" panose="020B0503020204020204" charset="-122"/>
                <a:sym typeface="+mn-ea"/>
              </a:rPr>
              <a:t>对接，则项目周期更难单方面评估而定。</a:t>
            </a:r>
          </a:p>
        </p:txBody>
      </p:sp>
      <p:sp>
        <p:nvSpPr>
          <p:cNvPr id="7" name="TextBox 182"/>
          <p:cNvSpPr txBox="1"/>
          <p:nvPr/>
        </p:nvSpPr>
        <p:spPr>
          <a:xfrm>
            <a:off x="307570" y="4641131"/>
            <a:ext cx="11604567" cy="1015663"/>
          </a:xfrm>
          <a:prstGeom prst="rect">
            <a:avLst/>
          </a:prstGeom>
          <a:noFill/>
        </p:spPr>
        <p:txBody>
          <a:bodyPr wrap="square" rtlCol="0">
            <a:spAutoFit/>
          </a:bodyPr>
          <a:lstStyle/>
          <a:p>
            <a:pPr marL="228600" indent="-228600">
              <a:buFont typeface="+mj-lt"/>
              <a:buAutoNum type="arabicPeriod"/>
            </a:pPr>
            <a:r>
              <a:rPr lang="zh-CN" altLang="en-US" sz="1200" b="1" dirty="0">
                <a:solidFill>
                  <a:schemeClr val="accent6"/>
                </a:solidFill>
                <a:latin typeface="微软雅黑" panose="020B0503020204020204" charset="-122"/>
                <a:ea typeface="微软雅黑" panose="020B0503020204020204" charset="-122"/>
              </a:rPr>
              <a:t>万镇通</a:t>
            </a:r>
            <a:r>
              <a:rPr lang="en-US" altLang="zh-CN" sz="1200" b="1" dirty="0">
                <a:solidFill>
                  <a:schemeClr val="accent6"/>
                </a:solidFill>
                <a:latin typeface="微软雅黑" panose="020B0503020204020204" charset="-122"/>
                <a:ea typeface="微软雅黑" panose="020B0503020204020204" charset="-122"/>
              </a:rPr>
              <a:t>App</a:t>
            </a:r>
            <a:r>
              <a:rPr lang="zh-CN" altLang="en-US" sz="1200" b="1" dirty="0">
                <a:solidFill>
                  <a:schemeClr val="accent6"/>
                </a:solidFill>
                <a:latin typeface="微软雅黑" panose="020B0503020204020204" charset="-122"/>
                <a:ea typeface="微软雅黑" panose="020B0503020204020204" charset="-122"/>
              </a:rPr>
              <a:t>二期功能开发：商品转发、预存预约、店铺分享、知识技能、消息通知、经营管理。（目前没有明确详细的需求文档）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zh-CN" altLang="en-US" sz="1200" b="1" dirty="0">
                <a:solidFill>
                  <a:schemeClr val="accent6"/>
                </a:solidFill>
                <a:latin typeface="微软雅黑" panose="020B0503020204020204" charset="-122"/>
                <a:ea typeface="微软雅黑" panose="020B0503020204020204" charset="-122"/>
              </a:rPr>
              <a:t>供应商协调管理：商品准入、审核，供应商价格管理，供应商库存管理等。（目前没有明确详细的需求文档）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r>
              <a:rPr lang="zh-CN" altLang="en-US" sz="1200" b="1" dirty="0">
                <a:solidFill>
                  <a:schemeClr val="accent6"/>
                </a:solidFill>
                <a:latin typeface="微软雅黑" panose="020B0503020204020204" charset="-122"/>
                <a:ea typeface="微软雅黑" panose="020B0503020204020204" charset="-122"/>
              </a:rPr>
              <a:t>门店运营管理：商品、订单、顾客、财务、样机、价签、促销、自营商品等。（目前没有明确详细的需求文档）</a:t>
            </a:r>
            <a:endParaRPr lang="en-US" altLang="zh-CN" sz="1200" b="1" dirty="0">
              <a:solidFill>
                <a:schemeClr val="accent6"/>
              </a:solidFill>
              <a:latin typeface="微软雅黑" panose="020B0503020204020204" charset="-122"/>
              <a:ea typeface="微软雅黑" panose="020B0503020204020204" charset="-122"/>
            </a:endParaRPr>
          </a:p>
          <a:p>
            <a:pPr marL="228600" indent="-228600">
              <a:buFont typeface="+mj-lt"/>
              <a:buAutoNum type="arabicPeriod"/>
            </a:pPr>
            <a:endParaRPr lang="en-US" altLang="zh-CN" sz="1200" b="1" dirty="0">
              <a:solidFill>
                <a:schemeClr val="accent6"/>
              </a:solidFill>
              <a:latin typeface="微软雅黑" panose="020B0503020204020204" charset="-122"/>
              <a:ea typeface="微软雅黑" panose="020B0503020204020204" charset="-122"/>
            </a:endParaRPr>
          </a:p>
          <a:p>
            <a:pPr marL="228600" indent="-228600"/>
            <a:r>
              <a:rPr lang="zh-CN" altLang="en-US" sz="1200" b="1" dirty="0">
                <a:solidFill>
                  <a:schemeClr val="accent6"/>
                </a:solidFill>
                <a:latin typeface="微软雅黑" panose="020B0503020204020204" charset="-122"/>
                <a:ea typeface="微软雅黑" panose="020B0503020204020204" charset="-122"/>
              </a:rPr>
              <a:t>上述需求列表来源于客户思维导图，目前未形成有效需求文档，其开发范围、内容还需进一步确定，具体详细明确需求应该通过项目调研获取。</a:t>
            </a:r>
            <a:endParaRPr lang="en-US" altLang="zh-CN" sz="1200" b="1" dirty="0">
              <a:solidFill>
                <a:schemeClr val="accent6"/>
              </a:solidFill>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rgbClr val="E77A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文本框 17"/>
          <p:cNvSpPr txBox="1"/>
          <p:nvPr/>
        </p:nvSpPr>
        <p:spPr>
          <a:xfrm>
            <a:off x="4449763" y="2686050"/>
            <a:ext cx="4319587" cy="737235"/>
          </a:xfrm>
          <a:prstGeom prst="rect">
            <a:avLst/>
          </a:prstGeom>
          <a:noFill/>
        </p:spPr>
        <p:txBody>
          <a:bodyPr>
            <a:spAutoFit/>
          </a:bodyPr>
          <a:lstStyle/>
          <a:p>
            <a:r>
              <a:rPr lang="zh-CN" altLang="en-US" sz="4200" b="1">
                <a:solidFill>
                  <a:schemeClr val="bg1"/>
                </a:solidFill>
                <a:latin typeface="微软雅黑" panose="020B0503020204020204" charset="-122"/>
                <a:ea typeface="微软雅黑" panose="020B0503020204020204" charset="-122"/>
              </a:rPr>
              <a:t>系统架构</a:t>
            </a:r>
          </a:p>
        </p:txBody>
      </p:sp>
      <p:grpSp>
        <p:nvGrpSpPr>
          <p:cNvPr id="76" name="组合 75"/>
          <p:cNvGrpSpPr/>
          <p:nvPr/>
        </p:nvGrpSpPr>
        <p:grpSpPr bwMode="auto">
          <a:xfrm>
            <a:off x="4656138" y="1531938"/>
            <a:ext cx="552450" cy="552450"/>
            <a:chOff x="3543574" y="4265651"/>
            <a:chExt cx="414516" cy="414516"/>
          </a:xfrm>
        </p:grpSpPr>
        <p:sp>
          <p:nvSpPr>
            <p:cNvPr id="4" name="椭圆 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7" name="组合 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7" name="组合 76"/>
          <p:cNvGrpSpPr/>
          <p:nvPr/>
        </p:nvGrpSpPr>
        <p:grpSpPr bwMode="auto">
          <a:xfrm>
            <a:off x="5400675" y="1531938"/>
            <a:ext cx="552450" cy="552450"/>
            <a:chOff x="4102125" y="4265651"/>
            <a:chExt cx="414516" cy="414516"/>
          </a:xfrm>
        </p:grpSpPr>
        <p:sp>
          <p:nvSpPr>
            <p:cNvPr id="11" name="椭圆 10"/>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12" name="组合 11"/>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9" name="组合 78"/>
          <p:cNvGrpSpPr/>
          <p:nvPr/>
        </p:nvGrpSpPr>
        <p:grpSpPr bwMode="auto">
          <a:xfrm>
            <a:off x="6838950" y="1531938"/>
            <a:ext cx="554038" cy="552450"/>
            <a:chOff x="5181486" y="4265651"/>
            <a:chExt cx="414516" cy="414516"/>
          </a:xfrm>
        </p:grpSpPr>
        <p:sp>
          <p:nvSpPr>
            <p:cNvPr id="13" name="椭圆 1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solidFill>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ED7D3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5865">
                <a:latin typeface="微软雅黑" panose="020B0503020204020204" charset="-122"/>
                <a:ea typeface="微软雅黑" panose="020B0503020204020204" charset="-122"/>
              </a:endParaRPr>
            </a:p>
          </p:txBody>
        </p:sp>
        <p:sp>
          <p:nvSpPr>
            <p:cNvPr id="23563" name="Text Box 58"/>
            <p:cNvSpPr txBox="1">
              <a:spLocks noChangeArrowheads="1"/>
            </p:cNvSpPr>
            <p:nvPr/>
          </p:nvSpPr>
          <p:spPr bwMode="auto">
            <a:xfrm>
              <a:off x="1159958" y="3077737"/>
              <a:ext cx="782803" cy="708203"/>
            </a:xfrm>
            <a:prstGeom prst="rect">
              <a:avLst/>
            </a:prstGeom>
            <a:noFill/>
            <a:ln w="9525">
              <a:noFill/>
              <a:miter lim="800000"/>
            </a:ln>
          </p:spPr>
          <p:txBody>
            <a:bodyPr>
              <a:spAutoFit/>
            </a:bodyPr>
            <a:lstStyle/>
            <a:p>
              <a:pPr algn="ctr"/>
              <a:r>
                <a:rPr lang="en-US" altLang="zh-CN" sz="8800">
                  <a:solidFill>
                    <a:schemeClr val="bg1"/>
                  </a:solidFill>
                  <a:latin typeface="Impact" panose="020B0806030902050204" pitchFamily="34" charset="0"/>
                  <a:ea typeface="微软雅黑" panose="020B0503020204020204" charset="-122"/>
                </a:rPr>
                <a:t>02</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p:cNvSpPr txBox="1"/>
          <p:nvPr/>
        </p:nvSpPr>
        <p:spPr>
          <a:xfrm>
            <a:off x="815975" y="461963"/>
            <a:ext cx="3008313" cy="66357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zh-CN" altLang="en-US" b="1" dirty="0">
                <a:solidFill>
                  <a:schemeClr val="tx1">
                    <a:lumMod val="65000"/>
                    <a:lumOff val="35000"/>
                  </a:schemeClr>
                </a:solidFill>
                <a:latin typeface="微软雅黑" panose="020B0503020204020204" charset="-122"/>
                <a:ea typeface="微软雅黑" panose="020B0503020204020204" charset="-122"/>
              </a:rPr>
              <a:t>目录</a:t>
            </a:r>
            <a:r>
              <a:rPr lang="en-US" altLang="zh-CN" b="1" dirty="0">
                <a:solidFill>
                  <a:schemeClr val="tx1">
                    <a:lumMod val="65000"/>
                    <a:lumOff val="35000"/>
                  </a:schemeClr>
                </a:solidFill>
                <a:latin typeface="微软雅黑" panose="020B0503020204020204" charset="-122"/>
                <a:ea typeface="微软雅黑" panose="020B0503020204020204" charset="-122"/>
              </a:rPr>
              <a:t>/</a:t>
            </a:r>
            <a:r>
              <a:rPr lang="en-US" altLang="zh-CN" sz="1865" b="1" dirty="0">
                <a:solidFill>
                  <a:schemeClr val="tx1">
                    <a:lumMod val="65000"/>
                    <a:lumOff val="35000"/>
                  </a:schemeClr>
                </a:solidFill>
                <a:latin typeface="微软雅黑" panose="020B0503020204020204" charset="-122"/>
                <a:ea typeface="微软雅黑" panose="020B0503020204020204" charset="-122"/>
              </a:rPr>
              <a:t>Contents</a:t>
            </a:r>
            <a:endParaRPr lang="en-GB" sz="1865" b="1" dirty="0">
              <a:solidFill>
                <a:schemeClr val="tx1">
                  <a:lumMod val="65000"/>
                  <a:lumOff val="35000"/>
                </a:schemeClr>
              </a:solidFill>
              <a:latin typeface="微软雅黑" panose="020B0503020204020204" charset="-122"/>
              <a:ea typeface="微软雅黑" panose="020B0503020204020204" charset="-122"/>
            </a:endParaRPr>
          </a:p>
        </p:txBody>
      </p:sp>
      <p:cxnSp>
        <p:nvCxnSpPr>
          <p:cNvPr id="23" name="直接连接符 22"/>
          <p:cNvCxnSpPr/>
          <p:nvPr/>
        </p:nvCxnSpPr>
        <p:spPr>
          <a:xfrm>
            <a:off x="984250" y="1125538"/>
            <a:ext cx="101996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p:nvPr/>
        </p:nvSpPr>
        <p:spPr bwMode="auto">
          <a:xfrm>
            <a:off x="2205038" y="2733675"/>
            <a:ext cx="7739062" cy="2236788"/>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p:spPr>
        <p:txBody>
          <a:bodyPr/>
          <a:lstStyle/>
          <a:p>
            <a:pPr fontAlgn="auto">
              <a:spcBef>
                <a:spcPts val="0"/>
              </a:spcBef>
              <a:spcAft>
                <a:spcPts val="0"/>
              </a:spcAft>
              <a:defRPr/>
            </a:pPr>
            <a:endParaRPr lang="zh-CN" altLang="en-US" sz="2400">
              <a:latin typeface="微软雅黑" panose="020B0503020204020204" charset="-122"/>
              <a:ea typeface="微软雅黑" panose="020B0503020204020204" charset="-122"/>
            </a:endParaRPr>
          </a:p>
        </p:txBody>
      </p:sp>
      <p:sp>
        <p:nvSpPr>
          <p:cNvPr id="34" name="Text Box 16"/>
          <p:cNvSpPr txBox="1">
            <a:spLocks noChangeArrowheads="1"/>
          </p:cNvSpPr>
          <p:nvPr/>
        </p:nvSpPr>
        <p:spPr bwMode="auto">
          <a:xfrm>
            <a:off x="1176338" y="3079750"/>
            <a:ext cx="1808162" cy="460375"/>
          </a:xfrm>
          <a:prstGeom prst="rect">
            <a:avLst/>
          </a:prstGeom>
          <a:noFill/>
          <a:ln>
            <a:noFill/>
          </a:ln>
          <a:effectLst/>
        </p:spPr>
        <p:txBody>
          <a:bodyPr>
            <a:spAutoFit/>
          </a:bodyPr>
          <a:lstStyle/>
          <a:p>
            <a:pPr algn="ctr" fontAlgn="auto">
              <a:spcBef>
                <a:spcPts val="0"/>
              </a:spcBef>
              <a:spcAft>
                <a:spcPts val="0"/>
              </a:spcAft>
              <a:defRPr/>
            </a:pPr>
            <a:r>
              <a:rPr lang="zh-CN" altLang="en-US" sz="2400" dirty="0">
                <a:solidFill>
                  <a:schemeClr val="tx1">
                    <a:lumMod val="75000"/>
                    <a:lumOff val="25000"/>
                  </a:schemeClr>
                </a:solidFill>
                <a:latin typeface="微软雅黑" panose="020B0503020204020204" charset="-122"/>
                <a:ea typeface="微软雅黑" panose="020B0503020204020204" charset="-122"/>
              </a:rPr>
              <a:t>方案概览</a:t>
            </a:r>
          </a:p>
        </p:txBody>
      </p:sp>
      <p:sp>
        <p:nvSpPr>
          <p:cNvPr id="14341" name="Text Box 38"/>
          <p:cNvSpPr txBox="1">
            <a:spLocks noChangeArrowheads="1"/>
          </p:cNvSpPr>
          <p:nvPr/>
        </p:nvSpPr>
        <p:spPr bwMode="auto">
          <a:xfrm>
            <a:off x="3106738" y="1614488"/>
            <a:ext cx="1854200" cy="460375"/>
          </a:xfrm>
          <a:prstGeom prst="rect">
            <a:avLst/>
          </a:prstGeom>
          <a:noFill/>
          <a:ln w="9525">
            <a:noFill/>
            <a:miter lim="800000"/>
          </a:ln>
        </p:spPr>
        <p:txBody>
          <a:bodyPr>
            <a:spAutoFit/>
          </a:bodyPr>
          <a:lstStyle/>
          <a:p>
            <a:pPr algn="ctr"/>
            <a:r>
              <a:rPr lang="zh-CN" altLang="en-US" sz="2400">
                <a:solidFill>
                  <a:srgbClr val="404040"/>
                </a:solidFill>
                <a:latin typeface="微软雅黑" panose="020B0503020204020204" charset="-122"/>
                <a:ea typeface="微软雅黑" panose="020B0503020204020204" charset="-122"/>
              </a:rPr>
              <a:t>系统架构</a:t>
            </a:r>
          </a:p>
        </p:txBody>
      </p:sp>
      <p:sp>
        <p:nvSpPr>
          <p:cNvPr id="14342" name="Text Box 40"/>
          <p:cNvSpPr txBox="1">
            <a:spLocks noChangeArrowheads="1"/>
          </p:cNvSpPr>
          <p:nvPr/>
        </p:nvSpPr>
        <p:spPr bwMode="auto">
          <a:xfrm>
            <a:off x="5216525" y="3101975"/>
            <a:ext cx="1870075" cy="460375"/>
          </a:xfrm>
          <a:prstGeom prst="rect">
            <a:avLst/>
          </a:prstGeom>
          <a:noFill/>
          <a:ln w="9525">
            <a:noFill/>
            <a:miter lim="800000"/>
          </a:ln>
        </p:spPr>
        <p:txBody>
          <a:bodyPr>
            <a:spAutoFit/>
          </a:bodyPr>
          <a:lstStyle/>
          <a:p>
            <a:pPr algn="ctr"/>
            <a:r>
              <a:rPr lang="zh-CN" altLang="en-US" sz="2400">
                <a:solidFill>
                  <a:srgbClr val="404040"/>
                </a:solidFill>
                <a:latin typeface="微软雅黑" panose="020B0503020204020204" charset="-122"/>
                <a:ea typeface="微软雅黑" panose="020B0503020204020204" charset="-122"/>
              </a:rPr>
              <a:t>实施计划</a:t>
            </a:r>
          </a:p>
        </p:txBody>
      </p:sp>
      <p:sp>
        <p:nvSpPr>
          <p:cNvPr id="14343" name="Text Box 42"/>
          <p:cNvSpPr txBox="1">
            <a:spLocks noChangeArrowheads="1"/>
          </p:cNvSpPr>
          <p:nvPr/>
        </p:nvSpPr>
        <p:spPr bwMode="auto">
          <a:xfrm>
            <a:off x="6443663" y="1614488"/>
            <a:ext cx="3157537" cy="460375"/>
          </a:xfrm>
          <a:prstGeom prst="rect">
            <a:avLst/>
          </a:prstGeom>
          <a:noFill/>
          <a:ln w="9525">
            <a:noFill/>
            <a:miter lim="800000"/>
          </a:ln>
        </p:spPr>
        <p:txBody>
          <a:bodyPr>
            <a:spAutoFit/>
          </a:bodyPr>
          <a:lstStyle/>
          <a:p>
            <a:pPr algn="ctr"/>
            <a:r>
              <a:rPr lang="zh-CN" altLang="en-US" sz="2400">
                <a:solidFill>
                  <a:srgbClr val="404040"/>
                </a:solidFill>
                <a:latin typeface="微软雅黑" panose="020B0503020204020204" charset="-122"/>
                <a:ea typeface="微软雅黑" panose="020B0503020204020204" charset="-122"/>
              </a:rPr>
              <a:t>项目团队</a:t>
            </a:r>
          </a:p>
        </p:txBody>
      </p:sp>
      <p:sp>
        <p:nvSpPr>
          <p:cNvPr id="42" name="Text Box 44"/>
          <p:cNvSpPr txBox="1">
            <a:spLocks noChangeArrowheads="1"/>
          </p:cNvSpPr>
          <p:nvPr/>
        </p:nvSpPr>
        <p:spPr bwMode="auto">
          <a:xfrm>
            <a:off x="9251950" y="3079750"/>
            <a:ext cx="1808163" cy="460375"/>
          </a:xfrm>
          <a:prstGeom prst="rect">
            <a:avLst/>
          </a:prstGeom>
          <a:noFill/>
          <a:ln>
            <a:noFill/>
          </a:ln>
          <a:effectLst/>
        </p:spPr>
        <p:txBody>
          <a:bodyPr>
            <a:spAutoFit/>
          </a:bodyPr>
          <a:lstStyle/>
          <a:p>
            <a:pPr algn="ctr" fontAlgn="auto">
              <a:spcBef>
                <a:spcPts val="0"/>
              </a:spcBef>
              <a:spcAft>
                <a:spcPts val="0"/>
              </a:spcAft>
              <a:defRPr/>
            </a:pPr>
            <a:r>
              <a:rPr lang="zh-CN" altLang="en-US" sz="2400" dirty="0">
                <a:solidFill>
                  <a:schemeClr val="tx1">
                    <a:lumMod val="75000"/>
                    <a:lumOff val="25000"/>
                  </a:schemeClr>
                </a:solidFill>
                <a:latin typeface="微软雅黑" panose="020B0503020204020204" charset="-122"/>
                <a:ea typeface="微软雅黑" panose="020B0503020204020204" charset="-122"/>
              </a:rPr>
              <a:t>项目交付</a:t>
            </a:r>
          </a:p>
        </p:txBody>
      </p:sp>
      <p:grpSp>
        <p:nvGrpSpPr>
          <p:cNvPr id="6" name="组合 5"/>
          <p:cNvGrpSpPr/>
          <p:nvPr/>
        </p:nvGrpSpPr>
        <p:grpSpPr bwMode="auto">
          <a:xfrm>
            <a:off x="3335338" y="2181225"/>
            <a:ext cx="1382712" cy="1381125"/>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微软雅黑" panose="020B0503020204020204" charset="-122"/>
                <a:ea typeface="微软雅黑" panose="020B0503020204020204" charset="-122"/>
              </a:endParaRPr>
            </a:p>
          </p:txBody>
        </p:sp>
        <p:sp>
          <p:nvSpPr>
            <p:cNvPr id="44" name="Text Box 59"/>
            <p:cNvSpPr txBox="1">
              <a:spLocks noChangeArrowheads="1"/>
            </p:cNvSpPr>
            <p:nvPr/>
          </p:nvSpPr>
          <p:spPr bwMode="auto">
            <a:xfrm>
              <a:off x="2639753" y="1835801"/>
              <a:ext cx="782847" cy="654079"/>
            </a:xfrm>
            <a:prstGeom prst="rect">
              <a:avLst/>
            </a:prstGeom>
            <a:noFill/>
            <a:ln>
              <a:noFill/>
            </a:ln>
            <a:effectLst/>
          </p:spPr>
          <p:txBody>
            <a:bodyPr>
              <a:spAutoFit/>
            </a:bodyPr>
            <a:lstStyle/>
            <a:p>
              <a:pPr algn="ctr" fontAlgn="auto">
                <a:spcBef>
                  <a:spcPts val="0"/>
                </a:spcBef>
                <a:spcAft>
                  <a:spcPts val="0"/>
                </a:spcAft>
                <a:defRPr/>
              </a:pPr>
              <a:r>
                <a:rPr lang="en-US" altLang="zh-CN" sz="5065" b="1" dirty="0">
                  <a:solidFill>
                    <a:schemeClr val="bg1"/>
                  </a:solidFill>
                  <a:latin typeface="微软雅黑" panose="020B0503020204020204" charset="-122"/>
                  <a:ea typeface="微软雅黑" panose="020B0503020204020204" charset="-122"/>
                </a:rPr>
                <a:t>02</a:t>
              </a:r>
            </a:p>
          </p:txBody>
        </p:sp>
      </p:grpSp>
      <p:grpSp>
        <p:nvGrpSpPr>
          <p:cNvPr id="8" name="组合 7"/>
          <p:cNvGrpSpPr/>
          <p:nvPr/>
        </p:nvGrpSpPr>
        <p:grpSpPr bwMode="auto">
          <a:xfrm>
            <a:off x="5561013" y="3917950"/>
            <a:ext cx="1381125" cy="1382713"/>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6">
                <a:lumMod val="60000"/>
                <a:lumOff val="40000"/>
              </a:schemeClr>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微软雅黑" panose="020B0503020204020204" charset="-122"/>
                <a:ea typeface="微软雅黑" panose="020B0503020204020204" charset="-122"/>
              </a:endParaRPr>
            </a:p>
          </p:txBody>
        </p:sp>
        <p:sp>
          <p:nvSpPr>
            <p:cNvPr id="45" name="Text Box 60"/>
            <p:cNvSpPr txBox="1">
              <a:spLocks noChangeArrowheads="1"/>
            </p:cNvSpPr>
            <p:nvPr/>
          </p:nvSpPr>
          <p:spPr bwMode="auto">
            <a:xfrm>
              <a:off x="4292294" y="3105601"/>
              <a:ext cx="782555" cy="654517"/>
            </a:xfrm>
            <a:prstGeom prst="rect">
              <a:avLst/>
            </a:prstGeom>
            <a:noFill/>
            <a:ln>
              <a:noFill/>
            </a:ln>
            <a:effectLst/>
          </p:spPr>
          <p:txBody>
            <a:bodyPr>
              <a:spAutoFit/>
            </a:bodyPr>
            <a:lstStyle/>
            <a:p>
              <a:pPr algn="ctr" fontAlgn="auto">
                <a:spcBef>
                  <a:spcPts val="0"/>
                </a:spcBef>
                <a:spcAft>
                  <a:spcPts val="0"/>
                </a:spcAft>
                <a:defRPr/>
              </a:pPr>
              <a:r>
                <a:rPr lang="en-US" altLang="zh-CN" sz="5065" b="1" dirty="0">
                  <a:solidFill>
                    <a:schemeClr val="bg1"/>
                  </a:solidFill>
                  <a:latin typeface="微软雅黑" panose="020B0503020204020204" charset="-122"/>
                  <a:ea typeface="微软雅黑" panose="020B0503020204020204" charset="-122"/>
                </a:rPr>
                <a:t>03</a:t>
              </a:r>
            </a:p>
          </p:txBody>
        </p:sp>
      </p:grpSp>
      <p:grpSp>
        <p:nvGrpSpPr>
          <p:cNvPr id="9" name="组合 8"/>
          <p:cNvGrpSpPr/>
          <p:nvPr/>
        </p:nvGrpSpPr>
        <p:grpSpPr bwMode="auto">
          <a:xfrm>
            <a:off x="7439025" y="2181225"/>
            <a:ext cx="1381125" cy="1381125"/>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微软雅黑" panose="020B0503020204020204" charset="-122"/>
                <a:ea typeface="微软雅黑" panose="020B0503020204020204" charset="-122"/>
              </a:endParaRPr>
            </a:p>
          </p:txBody>
        </p:sp>
        <p:sp>
          <p:nvSpPr>
            <p:cNvPr id="46" name="Text Box 61"/>
            <p:cNvSpPr txBox="1">
              <a:spLocks noChangeArrowheads="1"/>
            </p:cNvSpPr>
            <p:nvPr/>
          </p:nvSpPr>
          <p:spPr bwMode="auto">
            <a:xfrm>
              <a:off x="5720668" y="1835801"/>
              <a:ext cx="783747" cy="654079"/>
            </a:xfrm>
            <a:prstGeom prst="rect">
              <a:avLst/>
            </a:prstGeom>
            <a:noFill/>
            <a:ln>
              <a:noFill/>
            </a:ln>
            <a:effectLst/>
          </p:spPr>
          <p:txBody>
            <a:bodyPr>
              <a:spAutoFit/>
            </a:bodyPr>
            <a:lstStyle/>
            <a:p>
              <a:pPr algn="ctr" fontAlgn="auto">
                <a:spcBef>
                  <a:spcPts val="0"/>
                </a:spcBef>
                <a:spcAft>
                  <a:spcPts val="0"/>
                </a:spcAft>
                <a:defRPr/>
              </a:pPr>
              <a:r>
                <a:rPr lang="en-US" altLang="zh-CN" sz="5065" b="1" dirty="0">
                  <a:solidFill>
                    <a:schemeClr val="bg1"/>
                  </a:solidFill>
                  <a:latin typeface="微软雅黑" panose="020B0503020204020204" charset="-122"/>
                  <a:ea typeface="微软雅黑" panose="020B0503020204020204" charset="-122"/>
                </a:rPr>
                <a:t>04</a:t>
              </a:r>
            </a:p>
          </p:txBody>
        </p:sp>
      </p:grpSp>
      <p:grpSp>
        <p:nvGrpSpPr>
          <p:cNvPr id="10" name="组合 9"/>
          <p:cNvGrpSpPr/>
          <p:nvPr/>
        </p:nvGrpSpPr>
        <p:grpSpPr bwMode="auto">
          <a:xfrm>
            <a:off x="9453563" y="3857625"/>
            <a:ext cx="1382712" cy="1381125"/>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微软雅黑" panose="020B0503020204020204" charset="-122"/>
                <a:ea typeface="微软雅黑" panose="020B0503020204020204" charset="-122"/>
              </a:endParaRPr>
            </a:p>
          </p:txBody>
        </p:sp>
        <p:sp>
          <p:nvSpPr>
            <p:cNvPr id="47" name="Text Box 62"/>
            <p:cNvSpPr txBox="1">
              <a:spLocks noChangeArrowheads="1"/>
            </p:cNvSpPr>
            <p:nvPr/>
          </p:nvSpPr>
          <p:spPr bwMode="auto">
            <a:xfrm>
              <a:off x="7226134" y="3106284"/>
              <a:ext cx="782847" cy="654078"/>
            </a:xfrm>
            <a:prstGeom prst="rect">
              <a:avLst/>
            </a:prstGeom>
            <a:noFill/>
            <a:ln>
              <a:noFill/>
            </a:ln>
            <a:effectLst/>
          </p:spPr>
          <p:txBody>
            <a:bodyPr>
              <a:spAutoFit/>
            </a:bodyPr>
            <a:lstStyle/>
            <a:p>
              <a:pPr algn="ctr" fontAlgn="auto">
                <a:spcBef>
                  <a:spcPts val="0"/>
                </a:spcBef>
                <a:spcAft>
                  <a:spcPts val="0"/>
                </a:spcAft>
                <a:defRPr/>
              </a:pPr>
              <a:r>
                <a:rPr lang="en-US" altLang="zh-CN" sz="5065" b="1" dirty="0">
                  <a:solidFill>
                    <a:schemeClr val="bg1"/>
                  </a:solidFill>
                  <a:latin typeface="微软雅黑" panose="020B0503020204020204" charset="-122"/>
                  <a:ea typeface="微软雅黑" panose="020B0503020204020204" charset="-122"/>
                </a:rPr>
                <a:t>05</a:t>
              </a:r>
            </a:p>
          </p:txBody>
        </p:sp>
      </p:grpSp>
      <p:grpSp>
        <p:nvGrpSpPr>
          <p:cNvPr id="5" name="组合 4"/>
          <p:cNvGrpSpPr/>
          <p:nvPr/>
        </p:nvGrpSpPr>
        <p:grpSpPr>
          <a:xfrm>
            <a:off x="1389189" y="3849702"/>
            <a:ext cx="1381681" cy="1382024"/>
            <a:chOff x="1041891" y="2887277"/>
            <a:chExt cx="1036261" cy="1036518"/>
          </a:xfrm>
          <a:solidFill>
            <a:srgbClr val="020E3E"/>
          </a:solidFill>
        </p:grpSpPr>
        <p:sp>
          <p:nvSpPr>
            <p:cNvPr id="33" name="Oval 53"/>
            <p:cNvSpPr>
              <a:spLocks noChangeArrowheads="1"/>
            </p:cNvSpPr>
            <p:nvPr/>
          </p:nvSpPr>
          <p:spPr bwMode="auto">
            <a:xfrm>
              <a:off x="1041891" y="2887277"/>
              <a:ext cx="1036261" cy="1036518"/>
            </a:xfrm>
            <a:prstGeom prst="ellipse">
              <a:avLst/>
            </a:prstGeom>
            <a:grp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latin typeface="微软雅黑" panose="020B0503020204020204" charset="-122"/>
                <a:ea typeface="微软雅黑" panose="020B0503020204020204" charset="-122"/>
              </a:endParaRPr>
            </a:p>
          </p:txBody>
        </p:sp>
        <p:sp>
          <p:nvSpPr>
            <p:cNvPr id="48" name="Text Box 58"/>
            <p:cNvSpPr txBox="1">
              <a:spLocks noChangeArrowheads="1"/>
            </p:cNvSpPr>
            <p:nvPr/>
          </p:nvSpPr>
          <p:spPr bwMode="auto">
            <a:xfrm>
              <a:off x="1190957" y="3082540"/>
              <a:ext cx="737711" cy="652939"/>
            </a:xfrm>
            <a:prstGeom prst="rect">
              <a:avLst/>
            </a:prstGeom>
            <a:grpFill/>
            <a:ln>
              <a:noFill/>
            </a:ln>
            <a:effectLst/>
          </p:spPr>
          <p:txBody>
            <a:bodyPr>
              <a:spAutoFit/>
            </a:bodyPr>
            <a:lstStyle/>
            <a:p>
              <a:pPr algn="ctr" fontAlgn="auto">
                <a:spcBef>
                  <a:spcPts val="0"/>
                </a:spcBef>
                <a:spcAft>
                  <a:spcPts val="0"/>
                </a:spcAft>
                <a:defRPr/>
              </a:pPr>
              <a:r>
                <a:rPr lang="en-US" altLang="zh-CN" sz="5065" b="1" dirty="0">
                  <a:solidFill>
                    <a:schemeClr val="bg1"/>
                  </a:solidFill>
                  <a:latin typeface="微软雅黑" panose="020B0503020204020204" charset="-122"/>
                  <a:ea typeface="微软雅黑" panose="020B0503020204020204" charset="-122"/>
                </a:rPr>
                <a:t>01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技术框架-功能模块</a:t>
            </a:r>
          </a:p>
        </p:txBody>
      </p:sp>
      <p:sp>
        <p:nvSpPr>
          <p:cNvPr id="5" name="圆角矩形 4"/>
          <p:cNvSpPr/>
          <p:nvPr/>
        </p:nvSpPr>
        <p:spPr bwMode="auto">
          <a:xfrm>
            <a:off x="8616280" y="3825489"/>
            <a:ext cx="3024755" cy="5563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2000" b="1" dirty="0">
                <a:solidFill>
                  <a:schemeClr val="tx1"/>
                </a:solidFill>
                <a:latin typeface="微软雅黑" panose="020B0503020204020204" charset="-122"/>
                <a:ea typeface="微软雅黑" panose="020B0503020204020204" charset="-122"/>
              </a:rPr>
              <a:t>PAD/APP</a:t>
            </a:r>
          </a:p>
        </p:txBody>
      </p:sp>
      <p:grpSp>
        <p:nvGrpSpPr>
          <p:cNvPr id="6" name="组合 5"/>
          <p:cNvGrpSpPr/>
          <p:nvPr/>
        </p:nvGrpSpPr>
        <p:grpSpPr>
          <a:xfrm>
            <a:off x="10318823" y="2579381"/>
            <a:ext cx="1322212" cy="1076924"/>
            <a:chOff x="4373455" y="2407378"/>
            <a:chExt cx="2304256" cy="1076924"/>
          </a:xfrm>
        </p:grpSpPr>
        <p:sp>
          <p:nvSpPr>
            <p:cNvPr id="7" name="圆角矩形 6"/>
            <p:cNvSpPr/>
            <p:nvPr/>
          </p:nvSpPr>
          <p:spPr bwMode="auto">
            <a:xfrm>
              <a:off x="4373455" y="2407378"/>
              <a:ext cx="2304256" cy="1076924"/>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en-US" altLang="zh-CN" sz="1300" dirty="0">
                <a:solidFill>
                  <a:schemeClr val="tx1"/>
                </a:solidFill>
                <a:latin typeface="微软雅黑" panose="020B0503020204020204" charset="-122"/>
                <a:ea typeface="微软雅黑" panose="020B0503020204020204" charset="-122"/>
              </a:endParaRPr>
            </a:p>
          </p:txBody>
        </p:sp>
        <p:sp>
          <p:nvSpPr>
            <p:cNvPr id="8" name="圆角矩形 1"/>
            <p:cNvSpPr>
              <a:spLocks noChangeArrowheads="1"/>
            </p:cNvSpPr>
            <p:nvPr/>
          </p:nvSpPr>
          <p:spPr bwMode="auto">
            <a:xfrm>
              <a:off x="4478724" y="2794883"/>
              <a:ext cx="2103931" cy="562606"/>
            </a:xfrm>
            <a:prstGeom prst="roundRect">
              <a:avLst>
                <a:gd name="adj" fmla="val 16667"/>
              </a:avLst>
            </a:prstGeom>
            <a:solidFill>
              <a:schemeClr val="bg1"/>
            </a:solidFill>
            <a:ln w="9525">
              <a:solidFill>
                <a:schemeClr val="tx1"/>
              </a:solidFill>
              <a:round/>
            </a:ln>
          </p:spPr>
          <p:txBody>
            <a:bodyPr anchor="ctr"/>
            <a:lstStyle/>
            <a:p>
              <a:pPr algn="ctr"/>
              <a:r>
                <a:rPr lang="en-US" altLang="zh-CN" sz="1300" b="1" dirty="0">
                  <a:latin typeface="微软雅黑" panose="020B0503020204020204" charset="-122"/>
                  <a:ea typeface="微软雅黑" panose="020B0503020204020204" charset="-122"/>
                  <a:cs typeface="微软雅黑" panose="020B0503020204020204" charset="-122"/>
                </a:rPr>
                <a:t>B2B</a:t>
              </a:r>
              <a:r>
                <a:rPr lang="zh-CN" altLang="en-US" sz="1300" b="1" dirty="0">
                  <a:latin typeface="微软雅黑" panose="020B0503020204020204" charset="-122"/>
                  <a:ea typeface="微软雅黑" panose="020B0503020204020204" charset="-122"/>
                  <a:cs typeface="微软雅黑" panose="020B0503020204020204" charset="-122"/>
                </a:rPr>
                <a:t>、</a:t>
              </a:r>
              <a:r>
                <a:rPr lang="en-US" altLang="zh-CN" sz="1300" b="1" dirty="0">
                  <a:latin typeface="微软雅黑" panose="020B0503020204020204" charset="-122"/>
                  <a:ea typeface="微软雅黑" panose="020B0503020204020204" charset="-122"/>
                  <a:cs typeface="微软雅黑" panose="020B0503020204020204" charset="-122"/>
                </a:rPr>
                <a:t>B2C</a:t>
              </a:r>
              <a:r>
                <a:rPr lang="zh-CN" altLang="en-US" sz="1300" b="1" dirty="0">
                  <a:latin typeface="微软雅黑" panose="020B0503020204020204" charset="-122"/>
                  <a:ea typeface="微软雅黑" panose="020B0503020204020204" charset="-122"/>
                  <a:cs typeface="微软雅黑" panose="020B0503020204020204" charset="-122"/>
                </a:rPr>
                <a:t>、</a:t>
              </a:r>
              <a:r>
                <a:rPr lang="en-US" altLang="zh-CN" sz="1300" b="1" dirty="0">
                  <a:latin typeface="微软雅黑" panose="020B0503020204020204" charset="-122"/>
                  <a:ea typeface="微软雅黑" panose="020B0503020204020204" charset="-122"/>
                  <a:cs typeface="微软雅黑" panose="020B0503020204020204" charset="-122"/>
                </a:rPr>
                <a:t>C2B</a:t>
              </a:r>
            </a:p>
          </p:txBody>
        </p:sp>
        <p:sp>
          <p:nvSpPr>
            <p:cNvPr id="9" name="矩形 17"/>
            <p:cNvSpPr>
              <a:spLocks noChangeArrowheads="1"/>
            </p:cNvSpPr>
            <p:nvPr/>
          </p:nvSpPr>
          <p:spPr bwMode="auto">
            <a:xfrm>
              <a:off x="4815126" y="2489211"/>
              <a:ext cx="1476539" cy="250825"/>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300" b="1" dirty="0">
                  <a:solidFill>
                    <a:schemeClr val="tx1"/>
                  </a:solidFill>
                  <a:latin typeface="微软雅黑" panose="020B0503020204020204" charset="-122"/>
                  <a:ea typeface="微软雅黑" panose="020B0503020204020204" charset="-122"/>
                </a:rPr>
                <a:t>官方平台</a:t>
              </a:r>
              <a:endParaRPr lang="en-US" altLang="zh-CN" sz="1300" b="1" dirty="0">
                <a:solidFill>
                  <a:schemeClr val="tx1"/>
                </a:solidFill>
                <a:latin typeface="微软雅黑" panose="020B0503020204020204" charset="-122"/>
                <a:ea typeface="微软雅黑" panose="020B0503020204020204" charset="-122"/>
              </a:endParaRPr>
            </a:p>
          </p:txBody>
        </p:sp>
      </p:grpSp>
      <p:grpSp>
        <p:nvGrpSpPr>
          <p:cNvPr id="10" name="组合 9"/>
          <p:cNvGrpSpPr/>
          <p:nvPr/>
        </p:nvGrpSpPr>
        <p:grpSpPr>
          <a:xfrm>
            <a:off x="8616280" y="2602325"/>
            <a:ext cx="1585188" cy="1070767"/>
            <a:chOff x="7104112" y="3429000"/>
            <a:chExt cx="2304256" cy="1070767"/>
          </a:xfrm>
        </p:grpSpPr>
        <p:sp>
          <p:nvSpPr>
            <p:cNvPr id="11" name="圆角矩形 10"/>
            <p:cNvSpPr/>
            <p:nvPr/>
          </p:nvSpPr>
          <p:spPr bwMode="auto">
            <a:xfrm>
              <a:off x="7104112" y="3429000"/>
              <a:ext cx="2304256" cy="107076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en-US" altLang="zh-CN" sz="1500" dirty="0">
                <a:solidFill>
                  <a:schemeClr val="tx1"/>
                </a:solidFill>
                <a:latin typeface="微软雅黑" panose="020B0503020204020204" charset="-122"/>
                <a:ea typeface="微软雅黑" panose="020B0503020204020204" charset="-122"/>
              </a:endParaRPr>
            </a:p>
          </p:txBody>
        </p:sp>
        <p:sp>
          <p:nvSpPr>
            <p:cNvPr id="12" name="圆角矩形 1"/>
            <p:cNvSpPr>
              <a:spLocks noChangeArrowheads="1"/>
            </p:cNvSpPr>
            <p:nvPr/>
          </p:nvSpPr>
          <p:spPr bwMode="auto">
            <a:xfrm>
              <a:off x="7274390" y="3799570"/>
              <a:ext cx="1969824" cy="626829"/>
            </a:xfrm>
            <a:prstGeom prst="roundRect">
              <a:avLst>
                <a:gd name="adj" fmla="val 16667"/>
              </a:avLst>
            </a:prstGeom>
            <a:solidFill>
              <a:schemeClr val="bg1"/>
            </a:solidFill>
            <a:ln w="9525">
              <a:solidFill>
                <a:schemeClr val="tx1"/>
              </a:solidFill>
              <a:round/>
            </a:ln>
          </p:spPr>
          <p:txBody>
            <a:bodyPr anchor="ctr"/>
            <a:lstStyle/>
            <a:p>
              <a:pPr algn="ctr"/>
              <a:r>
                <a:rPr lang="en-US" altLang="zh-CN" sz="1300" b="1" dirty="0">
                  <a:latin typeface="微软雅黑" panose="020B0503020204020204" charset="-122"/>
                  <a:ea typeface="微软雅黑" panose="020B0503020204020204" charset="-122"/>
                  <a:cs typeface="微软雅黑" panose="020B0503020204020204" charset="-122"/>
                </a:rPr>
                <a:t>CRM</a:t>
              </a:r>
              <a:r>
                <a:rPr lang="zh-CN" altLang="en-US" sz="1300" b="1" dirty="0">
                  <a:latin typeface="微软雅黑" panose="020B0503020204020204" charset="-122"/>
                  <a:ea typeface="微软雅黑" panose="020B0503020204020204" charset="-122"/>
                  <a:cs typeface="微软雅黑" panose="020B0503020204020204" charset="-122"/>
                </a:rPr>
                <a:t>、</a:t>
              </a:r>
              <a:r>
                <a:rPr lang="en-US" altLang="zh-CN" sz="1300" b="1" dirty="0">
                  <a:latin typeface="微软雅黑" panose="020B0503020204020204" charset="-122"/>
                  <a:ea typeface="微软雅黑" panose="020B0503020204020204" charset="-122"/>
                  <a:cs typeface="微软雅黑" panose="020B0503020204020204" charset="-122"/>
                </a:rPr>
                <a:t>VIP</a:t>
              </a:r>
            </a:p>
            <a:p>
              <a:pPr algn="ctr"/>
              <a:r>
                <a:rPr lang="en-US" altLang="zh-CN" sz="1300" b="1" dirty="0">
                  <a:latin typeface="微软雅黑" panose="020B0503020204020204" charset="-122"/>
                  <a:ea typeface="微软雅黑" panose="020B0503020204020204" charset="-122"/>
                  <a:cs typeface="微软雅黑" panose="020B0503020204020204" charset="-122"/>
                </a:rPr>
                <a:t>QQ</a:t>
              </a:r>
              <a:r>
                <a:rPr lang="zh-CN" altLang="en-US" sz="1300" b="1" dirty="0">
                  <a:latin typeface="微软雅黑" panose="020B0503020204020204" charset="-122"/>
                  <a:ea typeface="微软雅黑" panose="020B0503020204020204" charset="-122"/>
                  <a:cs typeface="微软雅黑" panose="020B0503020204020204" charset="-122"/>
                </a:rPr>
                <a:t>、微信</a:t>
              </a:r>
              <a:endParaRPr lang="en-US" altLang="zh-CN" sz="1300" b="1" dirty="0">
                <a:latin typeface="微软雅黑" panose="020B0503020204020204" charset="-122"/>
                <a:ea typeface="微软雅黑" panose="020B0503020204020204" charset="-122"/>
                <a:cs typeface="微软雅黑" panose="020B0503020204020204" charset="-122"/>
              </a:endParaRPr>
            </a:p>
          </p:txBody>
        </p:sp>
        <p:sp>
          <p:nvSpPr>
            <p:cNvPr id="14" name="矩形 17"/>
            <p:cNvSpPr>
              <a:spLocks noChangeArrowheads="1"/>
            </p:cNvSpPr>
            <p:nvPr/>
          </p:nvSpPr>
          <p:spPr bwMode="auto">
            <a:xfrm>
              <a:off x="7335652" y="3511834"/>
              <a:ext cx="1870046" cy="250825"/>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300" b="1" dirty="0">
                  <a:solidFill>
                    <a:schemeClr val="tx1"/>
                  </a:solidFill>
                  <a:latin typeface="微软雅黑" panose="020B0503020204020204" charset="-122"/>
                  <a:ea typeface="微软雅黑" panose="020B0503020204020204" charset="-122"/>
                </a:rPr>
                <a:t>企业定制前端</a:t>
              </a:r>
              <a:endParaRPr lang="en-US" altLang="zh-CN" sz="1300" b="1" dirty="0">
                <a:solidFill>
                  <a:schemeClr val="tx1"/>
                </a:solidFill>
                <a:latin typeface="微软雅黑" panose="020B0503020204020204" charset="-122"/>
                <a:ea typeface="微软雅黑" panose="020B0503020204020204" charset="-122"/>
              </a:endParaRPr>
            </a:p>
          </p:txBody>
        </p:sp>
      </p:grpSp>
      <p:graphicFrame>
        <p:nvGraphicFramePr>
          <p:cNvPr id="15" name="表格 14"/>
          <p:cNvGraphicFramePr>
            <a:graphicFrameLocks noGrp="1"/>
          </p:cNvGraphicFramePr>
          <p:nvPr/>
        </p:nvGraphicFramePr>
        <p:xfrm>
          <a:off x="4702249" y="2579381"/>
          <a:ext cx="1004726" cy="914648"/>
        </p:xfrm>
        <a:graphic>
          <a:graphicData uri="http://schemas.openxmlformats.org/drawingml/2006/table">
            <a:tbl>
              <a:tblPr firstRow="1" bandRow="1">
                <a:tableStyleId>{5C22544A-7EE6-4342-B048-85BDC9FD1C3A}</a:tableStyleId>
              </a:tblPr>
              <a:tblGrid>
                <a:gridCol w="1004726">
                  <a:extLst>
                    <a:ext uri="{9D8B030D-6E8A-4147-A177-3AD203B41FA5}">
                      <a16:colId xmlns:a16="http://schemas.microsoft.com/office/drawing/2014/main" val="20000"/>
                    </a:ext>
                  </a:extLst>
                </a:gridCol>
              </a:tblGrid>
              <a:tr h="0">
                <a:tc>
                  <a:txBody>
                    <a:bodyPr/>
                    <a:lstStyle/>
                    <a:p>
                      <a:pPr algn="l"/>
                      <a:r>
                        <a:rPr lang="zh-CN" altLang="en-US" sz="900" b="0" kern="1200" dirty="0">
                          <a:solidFill>
                            <a:schemeClr val="tx1"/>
                          </a:solidFill>
                          <a:latin typeface="微软雅黑" panose="020B0503020204020204" charset="-122"/>
                          <a:ea typeface="微软雅黑" panose="020B0503020204020204" charset="-122"/>
                          <a:cs typeface="+mn-cs"/>
                        </a:rPr>
                        <a:t>第三方平台管理 </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indent="0" algn="l" defTabSz="914400" rtl="0" eaLnBrk="1" latinLnBrk="0" hangingPunct="1">
                        <a:spcBef>
                          <a:spcPts val="0"/>
                        </a:spcBef>
                        <a:spcAft>
                          <a:spcPts val="0"/>
                        </a:spcAft>
                        <a:buClrTx/>
                        <a:buSzTx/>
                        <a:buFontTx/>
                        <a:buNone/>
                        <a:defRPr/>
                      </a:pPr>
                      <a:r>
                        <a:rPr lang="zh-CN" altLang="en-US" sz="900" dirty="0">
                          <a:solidFill>
                            <a:schemeClr val="tx1"/>
                          </a:solidFill>
                          <a:latin typeface="微软雅黑" panose="020B0503020204020204" charset="-122"/>
                          <a:ea typeface="微软雅黑" panose="020B0503020204020204" charset="-122"/>
                        </a:rPr>
                        <a:t>操作员管理</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indent="0" algn="l" defTabSz="914400" rtl="0" eaLnBrk="1" latinLnBrk="0" hangingPunct="1">
                        <a:spcBef>
                          <a:spcPts val="0"/>
                        </a:spcBef>
                        <a:spcAft>
                          <a:spcPts val="0"/>
                        </a:spcAft>
                        <a:buClrTx/>
                        <a:buSzTx/>
                        <a:buFontTx/>
                        <a:buNone/>
                        <a:defRPr/>
                      </a:pPr>
                      <a:r>
                        <a:rPr lang="zh-CN" altLang="en-US" sz="900" dirty="0">
                          <a:solidFill>
                            <a:schemeClr val="tx1"/>
                          </a:solidFill>
                          <a:latin typeface="微软雅黑" panose="020B0503020204020204" charset="-122"/>
                          <a:ea typeface="微软雅黑" panose="020B0503020204020204" charset="-122"/>
                        </a:rPr>
                        <a:t>接口集成管理</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indent="0" algn="l" defTabSz="914400" rtl="0" eaLnBrk="1" latinLnBrk="0" hangingPunct="1">
                        <a:spcBef>
                          <a:spcPts val="0"/>
                        </a:spcBef>
                        <a:spcAft>
                          <a:spcPts val="0"/>
                        </a:spcAft>
                        <a:buClrTx/>
                        <a:buSzTx/>
                        <a:buFontTx/>
                        <a:buNone/>
                        <a:defRPr/>
                      </a:pPr>
                      <a:r>
                        <a:rPr lang="zh-CN" altLang="en-US" sz="900" dirty="0">
                          <a:solidFill>
                            <a:schemeClr val="tx1"/>
                          </a:solidFill>
                          <a:latin typeface="微软雅黑" panose="020B0503020204020204" charset="-122"/>
                          <a:ea typeface="微软雅黑" panose="020B0503020204020204" charset="-122"/>
                        </a:rPr>
                        <a:t>权限集成管理</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6" name="圆角矩形 15"/>
          <p:cNvSpPr/>
          <p:nvPr/>
        </p:nvSpPr>
        <p:spPr bwMode="auto">
          <a:xfrm>
            <a:off x="263352" y="1199333"/>
            <a:ext cx="1042253"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操作界面</a:t>
            </a:r>
            <a:endParaRPr lang="en-US" altLang="zh-CN" sz="1500" b="1" dirty="0">
              <a:solidFill>
                <a:srgbClr val="FF0000"/>
              </a:solidFill>
              <a:latin typeface="微软雅黑" panose="020B0503020204020204" charset="-122"/>
              <a:ea typeface="微软雅黑" panose="020B0503020204020204" charset="-122"/>
            </a:endParaRPr>
          </a:p>
        </p:txBody>
      </p:sp>
      <p:sp>
        <p:nvSpPr>
          <p:cNvPr id="17" name="圆角矩形 16"/>
          <p:cNvSpPr/>
          <p:nvPr/>
        </p:nvSpPr>
        <p:spPr bwMode="auto">
          <a:xfrm>
            <a:off x="1701556" y="1199333"/>
            <a:ext cx="1042253"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流  程</a:t>
            </a:r>
            <a:endParaRPr lang="en-US" altLang="zh-CN" sz="1500" b="1" dirty="0">
              <a:solidFill>
                <a:srgbClr val="FF0000"/>
              </a:solidFill>
              <a:latin typeface="微软雅黑" panose="020B0503020204020204" charset="-122"/>
              <a:ea typeface="微软雅黑" panose="020B0503020204020204" charset="-122"/>
            </a:endParaRPr>
          </a:p>
        </p:txBody>
      </p:sp>
      <p:sp>
        <p:nvSpPr>
          <p:cNvPr id="18" name="圆角矩形 17"/>
          <p:cNvSpPr/>
          <p:nvPr/>
        </p:nvSpPr>
        <p:spPr bwMode="auto">
          <a:xfrm>
            <a:off x="4555557" y="1199333"/>
            <a:ext cx="1042253"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业务逻辑</a:t>
            </a:r>
            <a:endParaRPr lang="en-US" altLang="zh-CN" sz="1500" b="1" dirty="0">
              <a:solidFill>
                <a:srgbClr val="FF0000"/>
              </a:solidFill>
              <a:latin typeface="微软雅黑" panose="020B0503020204020204" charset="-122"/>
              <a:ea typeface="微软雅黑" panose="020B0503020204020204" charset="-122"/>
            </a:endParaRPr>
          </a:p>
        </p:txBody>
      </p:sp>
      <p:sp>
        <p:nvSpPr>
          <p:cNvPr id="19" name="圆角矩形 18"/>
          <p:cNvSpPr/>
          <p:nvPr/>
        </p:nvSpPr>
        <p:spPr bwMode="auto">
          <a:xfrm>
            <a:off x="8870171" y="1199333"/>
            <a:ext cx="1042253"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条 件</a:t>
            </a:r>
            <a:endParaRPr lang="en-US" altLang="zh-CN" sz="1500" b="1" dirty="0">
              <a:solidFill>
                <a:srgbClr val="FF0000"/>
              </a:solidFill>
              <a:latin typeface="微软雅黑" panose="020B0503020204020204" charset="-122"/>
              <a:ea typeface="微软雅黑" panose="020B0503020204020204" charset="-122"/>
            </a:endParaRPr>
          </a:p>
        </p:txBody>
      </p:sp>
      <p:sp>
        <p:nvSpPr>
          <p:cNvPr id="20" name="圆角矩形 19"/>
          <p:cNvSpPr/>
          <p:nvPr/>
        </p:nvSpPr>
        <p:spPr bwMode="auto">
          <a:xfrm>
            <a:off x="7431965" y="1199333"/>
            <a:ext cx="1042253"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分支步骤</a:t>
            </a:r>
            <a:endParaRPr lang="en-US" altLang="zh-CN" sz="1500" b="1" dirty="0">
              <a:solidFill>
                <a:srgbClr val="FF0000"/>
              </a:solidFill>
              <a:latin typeface="微软雅黑" panose="020B0503020204020204" charset="-122"/>
              <a:ea typeface="微软雅黑" panose="020B0503020204020204" charset="-122"/>
            </a:endParaRPr>
          </a:p>
        </p:txBody>
      </p:sp>
      <p:sp>
        <p:nvSpPr>
          <p:cNvPr id="21" name="圆角矩形 20"/>
          <p:cNvSpPr/>
          <p:nvPr/>
        </p:nvSpPr>
        <p:spPr bwMode="auto">
          <a:xfrm>
            <a:off x="5993761" y="1199333"/>
            <a:ext cx="1042253"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关联关系</a:t>
            </a:r>
            <a:endParaRPr lang="en-US" altLang="zh-CN" sz="1500" b="1" dirty="0">
              <a:solidFill>
                <a:srgbClr val="FF0000"/>
              </a:solidFill>
              <a:latin typeface="微软雅黑" panose="020B0503020204020204" charset="-122"/>
              <a:ea typeface="微软雅黑" panose="020B0503020204020204" charset="-122"/>
            </a:endParaRPr>
          </a:p>
        </p:txBody>
      </p:sp>
      <p:sp>
        <p:nvSpPr>
          <p:cNvPr id="22" name="圆角矩形 21"/>
          <p:cNvSpPr/>
          <p:nvPr/>
        </p:nvSpPr>
        <p:spPr bwMode="auto">
          <a:xfrm>
            <a:off x="10886395" y="1199333"/>
            <a:ext cx="1042253"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自动计算</a:t>
            </a:r>
            <a:endParaRPr lang="en-US" altLang="zh-CN" sz="1500" b="1" dirty="0">
              <a:solidFill>
                <a:srgbClr val="FF0000"/>
              </a:solidFill>
              <a:latin typeface="微软雅黑" panose="020B0503020204020204" charset="-122"/>
              <a:ea typeface="微软雅黑" panose="020B0503020204020204" charset="-122"/>
            </a:endParaRPr>
          </a:p>
        </p:txBody>
      </p:sp>
      <p:sp>
        <p:nvSpPr>
          <p:cNvPr id="23" name="圆角矩形 22"/>
          <p:cNvSpPr/>
          <p:nvPr/>
        </p:nvSpPr>
        <p:spPr bwMode="auto">
          <a:xfrm>
            <a:off x="3139760" y="1199333"/>
            <a:ext cx="1019846" cy="58458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b="1" dirty="0">
                <a:solidFill>
                  <a:srgbClr val="FF0000"/>
                </a:solidFill>
                <a:latin typeface="微软雅黑" panose="020B0503020204020204" charset="-122"/>
                <a:ea typeface="微软雅黑" panose="020B0503020204020204" charset="-122"/>
              </a:rPr>
              <a:t>数据管理</a:t>
            </a:r>
            <a:endParaRPr lang="en-US" altLang="zh-CN" sz="1500" b="1" dirty="0">
              <a:solidFill>
                <a:srgbClr val="FF0000"/>
              </a:solidFill>
              <a:latin typeface="微软雅黑" panose="020B0503020204020204" charset="-122"/>
              <a:ea typeface="微软雅黑" panose="020B0503020204020204" charset="-122"/>
            </a:endParaRPr>
          </a:p>
        </p:txBody>
      </p:sp>
      <p:sp>
        <p:nvSpPr>
          <p:cNvPr id="24" name="圆角矩形 23"/>
          <p:cNvSpPr/>
          <p:nvPr/>
        </p:nvSpPr>
        <p:spPr bwMode="auto">
          <a:xfrm>
            <a:off x="1917450" y="3253696"/>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VIP</a:t>
            </a:r>
          </a:p>
        </p:txBody>
      </p:sp>
      <p:sp>
        <p:nvSpPr>
          <p:cNvPr id="25" name="圆角矩形 24"/>
          <p:cNvSpPr/>
          <p:nvPr/>
        </p:nvSpPr>
        <p:spPr bwMode="auto">
          <a:xfrm>
            <a:off x="3064718" y="3273694"/>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TWMS</a:t>
            </a:r>
          </a:p>
        </p:txBody>
      </p:sp>
      <p:sp>
        <p:nvSpPr>
          <p:cNvPr id="26" name="圆角矩形 25"/>
          <p:cNvSpPr/>
          <p:nvPr/>
        </p:nvSpPr>
        <p:spPr bwMode="auto">
          <a:xfrm>
            <a:off x="801638" y="3253696"/>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CRM</a:t>
            </a:r>
          </a:p>
        </p:txBody>
      </p:sp>
      <p:sp>
        <p:nvSpPr>
          <p:cNvPr id="27" name="圆角矩形 26"/>
          <p:cNvSpPr/>
          <p:nvPr/>
        </p:nvSpPr>
        <p:spPr bwMode="auto">
          <a:xfrm>
            <a:off x="3049028" y="3850631"/>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SERV</a:t>
            </a:r>
          </a:p>
        </p:txBody>
      </p:sp>
      <p:sp>
        <p:nvSpPr>
          <p:cNvPr id="29" name="圆角矩形 28"/>
          <p:cNvSpPr/>
          <p:nvPr/>
        </p:nvSpPr>
        <p:spPr bwMode="auto">
          <a:xfrm>
            <a:off x="780204" y="3853265"/>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MOBILE</a:t>
            </a:r>
          </a:p>
        </p:txBody>
      </p:sp>
      <p:sp>
        <p:nvSpPr>
          <p:cNvPr id="30" name="圆角矩形 29"/>
          <p:cNvSpPr/>
          <p:nvPr/>
        </p:nvSpPr>
        <p:spPr bwMode="auto">
          <a:xfrm>
            <a:off x="1320300" y="2652680"/>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ERP</a:t>
            </a:r>
          </a:p>
        </p:txBody>
      </p:sp>
      <p:sp>
        <p:nvSpPr>
          <p:cNvPr id="31" name="圆角矩形 30"/>
          <p:cNvSpPr/>
          <p:nvPr/>
        </p:nvSpPr>
        <p:spPr bwMode="auto">
          <a:xfrm>
            <a:off x="1933169" y="3846695"/>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FI</a:t>
            </a:r>
          </a:p>
        </p:txBody>
      </p:sp>
      <p:sp>
        <p:nvSpPr>
          <p:cNvPr id="32" name="圆角矩形 31"/>
          <p:cNvSpPr/>
          <p:nvPr/>
        </p:nvSpPr>
        <p:spPr bwMode="auto">
          <a:xfrm>
            <a:off x="2510834" y="2626753"/>
            <a:ext cx="1037325" cy="5501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1500" b="1" dirty="0">
                <a:solidFill>
                  <a:schemeClr val="tx1"/>
                </a:solidFill>
                <a:latin typeface="微软雅黑" panose="020B0503020204020204" charset="-122"/>
                <a:ea typeface="微软雅黑" panose="020B0503020204020204" charset="-122"/>
              </a:rPr>
              <a:t>OA</a:t>
            </a:r>
          </a:p>
        </p:txBody>
      </p:sp>
      <p:sp>
        <p:nvSpPr>
          <p:cNvPr id="34" name="矩形 17"/>
          <p:cNvSpPr>
            <a:spLocks noChangeArrowheads="1"/>
          </p:cNvSpPr>
          <p:nvPr/>
        </p:nvSpPr>
        <p:spPr bwMode="auto">
          <a:xfrm>
            <a:off x="191344" y="5228893"/>
            <a:ext cx="675619" cy="9389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b="1" dirty="0">
                <a:solidFill>
                  <a:schemeClr val="tx1"/>
                </a:solidFill>
                <a:latin typeface="微软雅黑" panose="020B0503020204020204" charset="-122"/>
                <a:ea typeface="微软雅黑" panose="020B0503020204020204" charset="-122"/>
              </a:rPr>
              <a:t>企业</a:t>
            </a:r>
            <a:endParaRPr lang="en-US" altLang="zh-CN" b="1" dirty="0">
              <a:solidFill>
                <a:schemeClr val="tx1"/>
              </a:solidFill>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b="1" dirty="0">
                <a:solidFill>
                  <a:schemeClr val="tx1"/>
                </a:solidFill>
                <a:latin typeface="微软雅黑" panose="020B0503020204020204" charset="-122"/>
                <a:ea typeface="微软雅黑" panose="020B0503020204020204" charset="-122"/>
              </a:rPr>
              <a:t>现有</a:t>
            </a:r>
            <a:endParaRPr lang="en-US" altLang="zh-CN" b="1" dirty="0">
              <a:solidFill>
                <a:schemeClr val="tx1"/>
              </a:solidFill>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b="1" dirty="0">
                <a:solidFill>
                  <a:schemeClr val="tx1"/>
                </a:solidFill>
                <a:latin typeface="微软雅黑" panose="020B0503020204020204" charset="-122"/>
                <a:ea typeface="微软雅黑" panose="020B0503020204020204" charset="-122"/>
              </a:rPr>
              <a:t>系统</a:t>
            </a:r>
            <a:endParaRPr lang="en-US" altLang="zh-CN" b="1" dirty="0">
              <a:solidFill>
                <a:schemeClr val="tx1"/>
              </a:solidFill>
              <a:latin typeface="微软雅黑" panose="020B0503020204020204" charset="-122"/>
              <a:ea typeface="微软雅黑" panose="020B0503020204020204" charset="-122"/>
            </a:endParaRPr>
          </a:p>
        </p:txBody>
      </p:sp>
      <p:sp>
        <p:nvSpPr>
          <p:cNvPr id="35" name="流程图: 可选过程 34"/>
          <p:cNvSpPr/>
          <p:nvPr/>
        </p:nvSpPr>
        <p:spPr>
          <a:xfrm>
            <a:off x="1041209" y="5121882"/>
            <a:ext cx="1467119" cy="561665"/>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latin typeface="微软雅黑" panose="020B0503020204020204" charset="-122"/>
                <a:ea typeface="微软雅黑" panose="020B0503020204020204" charset="-122"/>
              </a:rPr>
              <a:t>生产系统</a:t>
            </a:r>
            <a:endParaRPr lang="en-US" altLang="zh-CN" b="1" dirty="0">
              <a:solidFill>
                <a:schemeClr val="tx1"/>
              </a:solidFill>
              <a:latin typeface="微软雅黑" panose="020B0503020204020204" charset="-122"/>
              <a:ea typeface="微软雅黑" panose="020B0503020204020204" charset="-122"/>
            </a:endParaRPr>
          </a:p>
        </p:txBody>
      </p:sp>
      <p:sp>
        <p:nvSpPr>
          <p:cNvPr id="36" name="流程图: 可选过程 35"/>
          <p:cNvSpPr/>
          <p:nvPr/>
        </p:nvSpPr>
        <p:spPr>
          <a:xfrm>
            <a:off x="1045835" y="5753083"/>
            <a:ext cx="1464999" cy="561665"/>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chemeClr val="tx1"/>
                </a:solidFill>
                <a:latin typeface="微软雅黑" panose="020B0503020204020204" charset="-122"/>
                <a:ea typeface="微软雅黑" panose="020B0503020204020204" charset="-122"/>
              </a:rPr>
              <a:t>HR</a:t>
            </a:r>
            <a:r>
              <a:rPr lang="zh-CN" altLang="en-US" b="1" dirty="0">
                <a:solidFill>
                  <a:schemeClr val="tx1"/>
                </a:solidFill>
                <a:latin typeface="微软雅黑" panose="020B0503020204020204" charset="-122"/>
                <a:ea typeface="微软雅黑" panose="020B0503020204020204" charset="-122"/>
              </a:rPr>
              <a:t>系统</a:t>
            </a:r>
            <a:endParaRPr lang="en-US" altLang="zh-CN" b="1" dirty="0">
              <a:solidFill>
                <a:schemeClr val="tx1"/>
              </a:solidFill>
              <a:latin typeface="微软雅黑" panose="020B0503020204020204" charset="-122"/>
              <a:ea typeface="微软雅黑" panose="020B0503020204020204" charset="-122"/>
            </a:endParaRPr>
          </a:p>
        </p:txBody>
      </p:sp>
      <p:grpSp>
        <p:nvGrpSpPr>
          <p:cNvPr id="37" name="组合 36"/>
          <p:cNvGrpSpPr/>
          <p:nvPr/>
        </p:nvGrpSpPr>
        <p:grpSpPr>
          <a:xfrm>
            <a:off x="4223792" y="5122451"/>
            <a:ext cx="1550397" cy="1174750"/>
            <a:chOff x="3333560" y="5479910"/>
            <a:chExt cx="1096962" cy="1174750"/>
          </a:xfrm>
        </p:grpSpPr>
        <p:sp>
          <p:nvSpPr>
            <p:cNvPr id="38" name="流程图: 可选过程 37"/>
            <p:cNvSpPr/>
            <p:nvPr/>
          </p:nvSpPr>
          <p:spPr>
            <a:xfrm>
              <a:off x="3333560" y="5479910"/>
              <a:ext cx="1096962" cy="1174750"/>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chemeClr val="tx1"/>
                  </a:solidFill>
                  <a:latin typeface="微软雅黑" panose="020B0503020204020204" charset="-122"/>
                  <a:ea typeface="微软雅黑" panose="020B0503020204020204" charset="-122"/>
                </a:rPr>
                <a:t>其他系统</a:t>
              </a:r>
              <a:endParaRPr lang="en-US" altLang="zh-CN" b="1" dirty="0">
                <a:solidFill>
                  <a:schemeClr val="tx1"/>
                </a:solidFill>
                <a:latin typeface="微软雅黑" panose="020B0503020204020204" charset="-122"/>
                <a:ea typeface="微软雅黑" panose="020B0503020204020204" charset="-122"/>
              </a:endParaRPr>
            </a:p>
          </p:txBody>
        </p:sp>
        <p:sp>
          <p:nvSpPr>
            <p:cNvPr id="39" name="矩形 17"/>
            <p:cNvSpPr>
              <a:spLocks noChangeArrowheads="1"/>
            </p:cNvSpPr>
            <p:nvPr/>
          </p:nvSpPr>
          <p:spPr bwMode="auto">
            <a:xfrm>
              <a:off x="3404999" y="6207957"/>
              <a:ext cx="966787" cy="174337"/>
            </a:xfrm>
            <a:prstGeom prst="rect">
              <a:avLst/>
            </a:prstGeom>
            <a:no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solidFill>
                  <a:latin typeface="微软雅黑" panose="020B0503020204020204" charset="-122"/>
                  <a:ea typeface="微软雅黑" panose="020B0503020204020204" charset="-122"/>
                </a:rPr>
                <a:t>……</a:t>
              </a:r>
            </a:p>
          </p:txBody>
        </p:sp>
      </p:grpSp>
      <p:sp>
        <p:nvSpPr>
          <p:cNvPr id="40" name="矩形 17"/>
          <p:cNvSpPr>
            <a:spLocks noChangeArrowheads="1"/>
          </p:cNvSpPr>
          <p:nvPr/>
        </p:nvSpPr>
        <p:spPr bwMode="auto">
          <a:xfrm>
            <a:off x="6152377" y="5295489"/>
            <a:ext cx="926960" cy="95408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b="1" dirty="0">
                <a:solidFill>
                  <a:schemeClr val="tx1"/>
                </a:solidFill>
                <a:latin typeface="微软雅黑" panose="020B0503020204020204" charset="-122"/>
                <a:ea typeface="微软雅黑" panose="020B0503020204020204" charset="-122"/>
              </a:rPr>
              <a:t>第三方</a:t>
            </a:r>
            <a:endParaRPr lang="en-US" altLang="zh-CN" b="1" dirty="0">
              <a:solidFill>
                <a:schemeClr val="tx1"/>
              </a:solidFill>
              <a:latin typeface="微软雅黑" panose="020B0503020204020204" charset="-122"/>
              <a:ea typeface="微软雅黑" panose="020B0503020204020204" charset="-122"/>
            </a:endParaRPr>
          </a:p>
          <a:p>
            <a:pPr algn="ctr">
              <a:buFont typeface="Arial" panose="020B0604020202020204" pitchFamily="34" charset="0"/>
              <a:buNone/>
              <a:defRPr/>
            </a:pPr>
            <a:r>
              <a:rPr lang="en-US" altLang="zh-CN" b="1" dirty="0">
                <a:solidFill>
                  <a:schemeClr val="tx1"/>
                </a:solidFill>
                <a:latin typeface="微软雅黑" panose="020B0503020204020204" charset="-122"/>
                <a:ea typeface="微软雅黑" panose="020B0503020204020204" charset="-122"/>
              </a:rPr>
              <a:t>API</a:t>
            </a:r>
          </a:p>
          <a:p>
            <a:pPr algn="ctr">
              <a:buFont typeface="Arial" panose="020B0604020202020204" pitchFamily="34" charset="0"/>
              <a:buNone/>
              <a:defRPr/>
            </a:pPr>
            <a:r>
              <a:rPr lang="zh-CN" altLang="en-US" b="1" dirty="0">
                <a:solidFill>
                  <a:schemeClr val="tx1"/>
                </a:solidFill>
                <a:latin typeface="微软雅黑" panose="020B0503020204020204" charset="-122"/>
                <a:ea typeface="微软雅黑" panose="020B0503020204020204" charset="-122"/>
              </a:rPr>
              <a:t>接口</a:t>
            </a:r>
            <a:endParaRPr lang="en-US" altLang="zh-CN" b="1" dirty="0">
              <a:solidFill>
                <a:schemeClr val="tx1"/>
              </a:solidFill>
              <a:latin typeface="微软雅黑" panose="020B0503020204020204" charset="-122"/>
              <a:ea typeface="微软雅黑" panose="020B0503020204020204" charset="-122"/>
            </a:endParaRPr>
          </a:p>
        </p:txBody>
      </p:sp>
      <p:sp>
        <p:nvSpPr>
          <p:cNvPr id="41" name="流程图: 可选过程 40"/>
          <p:cNvSpPr/>
          <p:nvPr/>
        </p:nvSpPr>
        <p:spPr>
          <a:xfrm>
            <a:off x="7292881" y="5137547"/>
            <a:ext cx="1477531" cy="1174750"/>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lgn="ctr"/>
            <a:r>
              <a:rPr lang="zh-CN" altLang="en-US" b="1" dirty="0">
                <a:solidFill>
                  <a:schemeClr val="tx1"/>
                </a:solidFill>
                <a:latin typeface="微软雅黑" panose="020B0503020204020204" charset="-122"/>
                <a:ea typeface="微软雅黑" panose="020B0503020204020204" charset="-122"/>
              </a:rPr>
              <a:t>银行系统</a:t>
            </a:r>
            <a:endParaRPr lang="en-US" altLang="zh-CN" b="1" dirty="0">
              <a:solidFill>
                <a:schemeClr val="tx1"/>
              </a:solidFill>
              <a:latin typeface="微软雅黑" panose="020B0503020204020204" charset="-122"/>
              <a:ea typeface="微软雅黑" panose="020B0503020204020204" charset="-122"/>
            </a:endParaRPr>
          </a:p>
        </p:txBody>
      </p:sp>
      <p:sp>
        <p:nvSpPr>
          <p:cNvPr id="42" name="流程图: 可选过程 41"/>
          <p:cNvSpPr/>
          <p:nvPr/>
        </p:nvSpPr>
        <p:spPr>
          <a:xfrm>
            <a:off x="8887364" y="5137547"/>
            <a:ext cx="1475396" cy="1174750"/>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lgn="ctr"/>
            <a:r>
              <a:rPr lang="zh-CN" altLang="en-US" b="1" dirty="0">
                <a:solidFill>
                  <a:schemeClr val="tx1"/>
                </a:solidFill>
                <a:latin typeface="微软雅黑" panose="020B0503020204020204" charset="-122"/>
                <a:ea typeface="微软雅黑" panose="020B0503020204020204" charset="-122"/>
              </a:rPr>
              <a:t>支付工具</a:t>
            </a:r>
            <a:endParaRPr lang="en-US" altLang="zh-CN" b="1" dirty="0">
              <a:solidFill>
                <a:schemeClr val="tx1"/>
              </a:solidFill>
              <a:latin typeface="微软雅黑" panose="020B0503020204020204" charset="-122"/>
              <a:ea typeface="微软雅黑" panose="020B0503020204020204" charset="-122"/>
            </a:endParaRPr>
          </a:p>
        </p:txBody>
      </p:sp>
      <p:sp>
        <p:nvSpPr>
          <p:cNvPr id="43" name="流程图: 可选过程 42"/>
          <p:cNvSpPr/>
          <p:nvPr/>
        </p:nvSpPr>
        <p:spPr>
          <a:xfrm>
            <a:off x="10483732" y="5137547"/>
            <a:ext cx="1475396" cy="1174750"/>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chemeClr val="tx1"/>
                </a:solidFill>
                <a:latin typeface="微软雅黑" panose="020B0503020204020204" charset="-122"/>
                <a:ea typeface="微软雅黑" panose="020B0503020204020204" charset="-122"/>
              </a:rPr>
              <a:t>其他</a:t>
            </a:r>
            <a:r>
              <a:rPr lang="en-US" altLang="zh-CN" b="1" dirty="0">
                <a:solidFill>
                  <a:schemeClr val="tx1"/>
                </a:solidFill>
                <a:latin typeface="微软雅黑" panose="020B0503020204020204" charset="-122"/>
                <a:ea typeface="微软雅黑" panose="020B0503020204020204" charset="-122"/>
              </a:rPr>
              <a:t>API</a:t>
            </a:r>
          </a:p>
        </p:txBody>
      </p:sp>
      <p:sp>
        <p:nvSpPr>
          <p:cNvPr id="44" name="矩形 17"/>
          <p:cNvSpPr>
            <a:spLocks noChangeArrowheads="1"/>
          </p:cNvSpPr>
          <p:nvPr/>
        </p:nvSpPr>
        <p:spPr bwMode="auto">
          <a:xfrm>
            <a:off x="7391100" y="5429648"/>
            <a:ext cx="1300312" cy="7159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en-US" altLang="zh-CN" sz="1500" dirty="0">
              <a:solidFill>
                <a:schemeClr val="tx1"/>
              </a:solidFill>
              <a:latin typeface="微软雅黑" panose="020B0503020204020204" charset="-122"/>
              <a:ea typeface="微软雅黑" panose="020B0503020204020204" charset="-122"/>
            </a:endParaRPr>
          </a:p>
        </p:txBody>
      </p:sp>
      <p:sp>
        <p:nvSpPr>
          <p:cNvPr id="45" name="矩形 17"/>
          <p:cNvSpPr>
            <a:spLocks noChangeArrowheads="1"/>
          </p:cNvSpPr>
          <p:nvPr/>
        </p:nvSpPr>
        <p:spPr bwMode="auto">
          <a:xfrm>
            <a:off x="7391100" y="5591572"/>
            <a:ext cx="1300312" cy="693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dirty="0">
                <a:solidFill>
                  <a:schemeClr val="tx1"/>
                </a:solidFill>
                <a:latin typeface="微软雅黑" panose="020B0503020204020204" charset="-122"/>
                <a:ea typeface="微软雅黑" panose="020B0503020204020204" charset="-122"/>
              </a:rPr>
              <a:t>账户</a:t>
            </a:r>
            <a:endParaRPr lang="en-US" altLang="zh-CN" sz="1500" dirty="0">
              <a:solidFill>
                <a:schemeClr val="tx1"/>
              </a:solidFill>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500" dirty="0">
                <a:solidFill>
                  <a:schemeClr val="tx1"/>
                </a:solidFill>
                <a:latin typeface="微软雅黑" panose="020B0503020204020204" charset="-122"/>
                <a:ea typeface="微软雅黑" panose="020B0503020204020204" charset="-122"/>
              </a:rPr>
              <a:t>资金</a:t>
            </a:r>
            <a:endParaRPr lang="en-US" altLang="zh-CN" sz="1500" dirty="0">
              <a:solidFill>
                <a:schemeClr val="tx1"/>
              </a:solidFill>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500" dirty="0">
                <a:solidFill>
                  <a:schemeClr val="tx1"/>
                </a:solidFill>
                <a:latin typeface="微软雅黑" panose="020B0503020204020204" charset="-122"/>
                <a:ea typeface="微软雅黑" panose="020B0503020204020204" charset="-122"/>
              </a:rPr>
              <a:t>往来流水</a:t>
            </a:r>
            <a:endParaRPr lang="en-US" altLang="zh-CN" sz="1500" dirty="0">
              <a:solidFill>
                <a:schemeClr val="tx1"/>
              </a:solidFill>
              <a:latin typeface="微软雅黑" panose="020B0503020204020204" charset="-122"/>
              <a:ea typeface="微软雅黑" panose="020B0503020204020204" charset="-122"/>
            </a:endParaRPr>
          </a:p>
        </p:txBody>
      </p:sp>
      <p:sp>
        <p:nvSpPr>
          <p:cNvPr id="46" name="矩形 17"/>
          <p:cNvSpPr>
            <a:spLocks noChangeArrowheads="1"/>
          </p:cNvSpPr>
          <p:nvPr/>
        </p:nvSpPr>
        <p:spPr bwMode="auto">
          <a:xfrm>
            <a:off x="8985582" y="5591572"/>
            <a:ext cx="1300312" cy="6937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500" dirty="0">
                <a:solidFill>
                  <a:schemeClr val="tx1"/>
                </a:solidFill>
                <a:latin typeface="微软雅黑" panose="020B0503020204020204" charset="-122"/>
                <a:ea typeface="微软雅黑" panose="020B0503020204020204" charset="-122"/>
              </a:rPr>
              <a:t>银联</a:t>
            </a:r>
            <a:endParaRPr lang="en-US" altLang="zh-CN" sz="1500" dirty="0">
              <a:solidFill>
                <a:schemeClr val="tx1"/>
              </a:solidFill>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500" dirty="0">
                <a:solidFill>
                  <a:schemeClr val="tx1"/>
                </a:solidFill>
                <a:latin typeface="微软雅黑" panose="020B0503020204020204" charset="-122"/>
                <a:ea typeface="微软雅黑" panose="020B0503020204020204" charset="-122"/>
              </a:rPr>
              <a:t>支付宝</a:t>
            </a:r>
            <a:endParaRPr lang="en-US" altLang="zh-CN" sz="1500" dirty="0">
              <a:solidFill>
                <a:schemeClr val="tx1"/>
              </a:solidFill>
              <a:latin typeface="微软雅黑" panose="020B0503020204020204" charset="-122"/>
              <a:ea typeface="微软雅黑" panose="020B0503020204020204" charset="-122"/>
            </a:endParaRPr>
          </a:p>
          <a:p>
            <a:pPr algn="ctr">
              <a:buFont typeface="Arial" panose="020B0604020202020204" pitchFamily="34" charset="0"/>
              <a:buNone/>
              <a:defRPr/>
            </a:pPr>
            <a:r>
              <a:rPr lang="zh-CN" altLang="en-US" sz="1500" dirty="0">
                <a:solidFill>
                  <a:schemeClr val="tx1"/>
                </a:solidFill>
                <a:latin typeface="微软雅黑" panose="020B0503020204020204" charset="-122"/>
                <a:ea typeface="微软雅黑" panose="020B0503020204020204" charset="-122"/>
              </a:rPr>
              <a:t>微信支付</a:t>
            </a:r>
            <a:endParaRPr lang="en-US" altLang="zh-CN" sz="1500" dirty="0">
              <a:solidFill>
                <a:schemeClr val="tx1"/>
              </a:solidFill>
              <a:latin typeface="微软雅黑" panose="020B0503020204020204" charset="-122"/>
              <a:ea typeface="微软雅黑" panose="020B0503020204020204" charset="-122"/>
            </a:endParaRPr>
          </a:p>
        </p:txBody>
      </p:sp>
      <p:sp>
        <p:nvSpPr>
          <p:cNvPr id="47" name="矩形 17"/>
          <p:cNvSpPr>
            <a:spLocks noChangeArrowheads="1"/>
          </p:cNvSpPr>
          <p:nvPr/>
        </p:nvSpPr>
        <p:spPr bwMode="auto">
          <a:xfrm>
            <a:off x="1752905" y="1991421"/>
            <a:ext cx="1366413" cy="52727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000" b="1" dirty="0">
                <a:solidFill>
                  <a:schemeClr val="tx1"/>
                </a:solidFill>
                <a:latin typeface="微软雅黑" panose="020B0503020204020204" charset="-122"/>
                <a:ea typeface="微软雅黑" panose="020B0503020204020204" charset="-122"/>
              </a:rPr>
              <a:t>后台系统</a:t>
            </a:r>
            <a:endParaRPr lang="en-US" altLang="zh-CN" sz="2000" b="1" dirty="0">
              <a:solidFill>
                <a:schemeClr val="tx1"/>
              </a:solidFill>
              <a:latin typeface="微软雅黑" panose="020B0503020204020204" charset="-122"/>
              <a:ea typeface="微软雅黑" panose="020B0503020204020204" charset="-122"/>
            </a:endParaRPr>
          </a:p>
        </p:txBody>
      </p:sp>
      <p:sp>
        <p:nvSpPr>
          <p:cNvPr id="48" name="矩形 17"/>
          <p:cNvSpPr>
            <a:spLocks noChangeArrowheads="1"/>
          </p:cNvSpPr>
          <p:nvPr/>
        </p:nvSpPr>
        <p:spPr bwMode="auto">
          <a:xfrm>
            <a:off x="5691173" y="1991421"/>
            <a:ext cx="1366413" cy="52727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000" b="1" dirty="0">
                <a:solidFill>
                  <a:schemeClr val="tx1"/>
                </a:solidFill>
                <a:latin typeface="微软雅黑" panose="020B0503020204020204" charset="-122"/>
                <a:ea typeface="微软雅黑" panose="020B0503020204020204" charset="-122"/>
              </a:rPr>
              <a:t>中台系统</a:t>
            </a:r>
            <a:endParaRPr lang="en-US" altLang="zh-CN" sz="2000" b="1" dirty="0">
              <a:solidFill>
                <a:schemeClr val="tx1"/>
              </a:solidFill>
              <a:latin typeface="微软雅黑" panose="020B0503020204020204" charset="-122"/>
              <a:ea typeface="微软雅黑" panose="020B0503020204020204" charset="-122"/>
            </a:endParaRPr>
          </a:p>
        </p:txBody>
      </p:sp>
      <p:sp>
        <p:nvSpPr>
          <p:cNvPr id="49" name="矩形 17"/>
          <p:cNvSpPr>
            <a:spLocks noChangeArrowheads="1"/>
          </p:cNvSpPr>
          <p:nvPr/>
        </p:nvSpPr>
        <p:spPr bwMode="auto">
          <a:xfrm>
            <a:off x="9518261" y="1991421"/>
            <a:ext cx="1366413" cy="527270"/>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2000" b="1" dirty="0">
                <a:solidFill>
                  <a:schemeClr val="tx1"/>
                </a:solidFill>
                <a:latin typeface="微软雅黑" panose="020B0503020204020204" charset="-122"/>
                <a:ea typeface="微软雅黑" panose="020B0503020204020204" charset="-122"/>
              </a:rPr>
              <a:t>前台系统</a:t>
            </a:r>
            <a:endParaRPr lang="en-US" altLang="zh-CN" sz="2000" b="1" dirty="0">
              <a:solidFill>
                <a:schemeClr val="tx1"/>
              </a:solidFill>
              <a:latin typeface="微软雅黑" panose="020B0503020204020204" charset="-122"/>
              <a:ea typeface="微软雅黑" panose="020B0503020204020204" charset="-122"/>
            </a:endParaRPr>
          </a:p>
        </p:txBody>
      </p:sp>
      <p:graphicFrame>
        <p:nvGraphicFramePr>
          <p:cNvPr id="50" name="表格 49"/>
          <p:cNvGraphicFramePr>
            <a:graphicFrameLocks noGrp="1"/>
          </p:cNvGraphicFramePr>
          <p:nvPr/>
        </p:nvGraphicFramePr>
        <p:xfrm>
          <a:off x="5833664" y="2580141"/>
          <a:ext cx="1004726" cy="914648"/>
        </p:xfrm>
        <a:graphic>
          <a:graphicData uri="http://schemas.openxmlformats.org/drawingml/2006/table">
            <a:tbl>
              <a:tblPr firstRow="1" bandRow="1">
                <a:tableStyleId>{5C22544A-7EE6-4342-B048-85BDC9FD1C3A}</a:tableStyleId>
              </a:tblPr>
              <a:tblGrid>
                <a:gridCol w="1004726">
                  <a:extLst>
                    <a:ext uri="{9D8B030D-6E8A-4147-A177-3AD203B41FA5}">
                      <a16:colId xmlns:a16="http://schemas.microsoft.com/office/drawing/2014/main" val="20000"/>
                    </a:ext>
                  </a:extLst>
                </a:gridCol>
              </a:tblGrid>
              <a:tr h="11784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b="0" kern="1200" dirty="0">
                          <a:solidFill>
                            <a:schemeClr val="tx1"/>
                          </a:solidFill>
                          <a:latin typeface="微软雅黑" panose="020B0503020204020204" charset="-122"/>
                          <a:ea typeface="微软雅黑" panose="020B0503020204020204" charset="-122"/>
                          <a:cs typeface="+mn-cs"/>
                        </a:rPr>
                        <a:t>商品、订单管理</a:t>
                      </a:r>
                      <a:endParaRPr lang="en-US" altLang="zh-CN" sz="900" b="0" kern="1200" dirty="0">
                        <a:solidFill>
                          <a:schemeClr val="tx1"/>
                        </a:solidFill>
                        <a:latin typeface="微软雅黑" panose="020B0503020204020204" charset="-122"/>
                        <a:ea typeface="微软雅黑" panose="020B0503020204020204" charset="-122"/>
                        <a:cs typeface="+mn-cs"/>
                      </a:endParaRP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b="0" kern="1200" dirty="0">
                          <a:solidFill>
                            <a:schemeClr val="tx1"/>
                          </a:solidFill>
                          <a:latin typeface="微软雅黑" panose="020B0503020204020204" charset="-122"/>
                          <a:ea typeface="微软雅黑" panose="020B0503020204020204" charset="-122"/>
                          <a:cs typeface="+mn-cs"/>
                        </a:rPr>
                        <a:t>销售、会员管理</a:t>
                      </a:r>
                      <a:endParaRPr lang="zh-CN" altLang="en-US" sz="900" dirty="0">
                        <a:solidFill>
                          <a:schemeClr val="tx1"/>
                        </a:solidFill>
                        <a:latin typeface="微软雅黑" panose="020B0503020204020204" charset="-122"/>
                        <a:ea typeface="微软雅黑" panose="020B0503020204020204" charset="-122"/>
                      </a:endParaRP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b="0" kern="1200" dirty="0">
                          <a:solidFill>
                            <a:schemeClr val="tx1"/>
                          </a:solidFill>
                          <a:latin typeface="微软雅黑" panose="020B0503020204020204" charset="-122"/>
                          <a:ea typeface="微软雅黑" panose="020B0503020204020204" charset="-122"/>
                          <a:cs typeface="+mn-cs"/>
                        </a:rPr>
                        <a:t>支付、结算管理</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b="0" kern="1200" dirty="0">
                          <a:solidFill>
                            <a:schemeClr val="tx1"/>
                          </a:solidFill>
                          <a:latin typeface="微软雅黑" panose="020B0503020204020204" charset="-122"/>
                          <a:ea typeface="微软雅黑" panose="020B0503020204020204" charset="-122"/>
                          <a:cs typeface="+mn-cs"/>
                        </a:rPr>
                        <a:t>拆单、合单管理</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51" name="表格 50"/>
          <p:cNvGraphicFramePr>
            <a:graphicFrameLocks noGrp="1"/>
          </p:cNvGraphicFramePr>
          <p:nvPr/>
        </p:nvGraphicFramePr>
        <p:xfrm>
          <a:off x="6940894" y="2580116"/>
          <a:ext cx="1004726" cy="914648"/>
        </p:xfrm>
        <a:graphic>
          <a:graphicData uri="http://schemas.openxmlformats.org/drawingml/2006/table">
            <a:tbl>
              <a:tblPr firstRow="1" bandRow="1">
                <a:tableStyleId>{5C22544A-7EE6-4342-B048-85BDC9FD1C3A}</a:tableStyleId>
              </a:tblPr>
              <a:tblGrid>
                <a:gridCol w="1004726">
                  <a:extLst>
                    <a:ext uri="{9D8B030D-6E8A-4147-A177-3AD203B41FA5}">
                      <a16:colId xmlns:a16="http://schemas.microsoft.com/office/drawing/2014/main" val="20000"/>
                    </a:ext>
                  </a:extLst>
                </a:gridCol>
              </a:tblGrid>
              <a:tr h="2282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b="0" dirty="0">
                          <a:solidFill>
                            <a:schemeClr val="tx1"/>
                          </a:solidFill>
                          <a:latin typeface="微软雅黑" panose="020B0503020204020204" charset="-122"/>
                          <a:ea typeface="微软雅黑" panose="020B0503020204020204" charset="-122"/>
                        </a:rPr>
                        <a:t>物流、售后管理</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666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dirty="0">
                          <a:solidFill>
                            <a:schemeClr val="tx1"/>
                          </a:solidFill>
                          <a:latin typeface="微软雅黑" panose="020B0503020204020204" charset="-122"/>
                          <a:ea typeface="微软雅黑" panose="020B0503020204020204" charset="-122"/>
                        </a:rPr>
                        <a:t>退换货、退款</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b="0" kern="1200" dirty="0">
                          <a:solidFill>
                            <a:schemeClr val="tx1"/>
                          </a:solidFill>
                          <a:latin typeface="微软雅黑" panose="020B0503020204020204" charset="-122"/>
                          <a:ea typeface="微软雅黑" panose="020B0503020204020204" charset="-122"/>
                          <a:cs typeface="+mn-cs"/>
                        </a:rPr>
                        <a:t>促销管理</a:t>
                      </a: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900" b="0" kern="1200" dirty="0">
                          <a:solidFill>
                            <a:schemeClr val="tx1"/>
                          </a:solidFill>
                          <a:latin typeface="微软雅黑" panose="020B0503020204020204" charset="-122"/>
                          <a:ea typeface="微软雅黑" panose="020B0503020204020204" charset="-122"/>
                          <a:cs typeface="+mn-cs"/>
                        </a:rPr>
                        <a:t>发票管理</a:t>
                      </a:r>
                      <a:endParaRPr lang="zh-CN" altLang="en-US" sz="900" dirty="0">
                        <a:solidFill>
                          <a:schemeClr val="tx1"/>
                        </a:solidFill>
                        <a:latin typeface="微软雅黑" panose="020B0503020204020204" charset="-122"/>
                        <a:ea typeface="微软雅黑" panose="020B0503020204020204" charset="-122"/>
                      </a:endParaRPr>
                    </a:p>
                  </a:txBody>
                  <a:tcPr marL="91350" marR="91350"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52" name="组合 51"/>
          <p:cNvGrpSpPr/>
          <p:nvPr/>
        </p:nvGrpSpPr>
        <p:grpSpPr>
          <a:xfrm>
            <a:off x="4630088" y="3545965"/>
            <a:ext cx="3409045" cy="870532"/>
            <a:chOff x="4630088" y="4416241"/>
            <a:chExt cx="3409045" cy="870532"/>
          </a:xfrm>
        </p:grpSpPr>
        <p:sp>
          <p:nvSpPr>
            <p:cNvPr id="53" name="流程图: 可选过程 52"/>
            <p:cNvSpPr/>
            <p:nvPr/>
          </p:nvSpPr>
          <p:spPr bwMode="auto">
            <a:xfrm>
              <a:off x="4630088" y="4416241"/>
              <a:ext cx="3409045" cy="870532"/>
            </a:xfrm>
            <a:prstGeom prst="flowChartAlternateProcess">
              <a:avLst/>
            </a:prstGeom>
            <a:noFill/>
            <a:ln>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latin typeface="微软雅黑" panose="020B0503020204020204" charset="-122"/>
                <a:ea typeface="微软雅黑" panose="020B0503020204020204" charset="-122"/>
              </a:endParaRPr>
            </a:p>
          </p:txBody>
        </p:sp>
        <p:grpSp>
          <p:nvGrpSpPr>
            <p:cNvPr id="54" name="组合 72"/>
            <p:cNvGrpSpPr/>
            <p:nvPr/>
          </p:nvGrpSpPr>
          <p:grpSpPr>
            <a:xfrm>
              <a:off x="4703456" y="4535896"/>
              <a:ext cx="701310" cy="662779"/>
              <a:chOff x="4729464" y="4535896"/>
              <a:chExt cx="921913" cy="662779"/>
            </a:xfrm>
          </p:grpSpPr>
          <p:sp>
            <p:nvSpPr>
              <p:cNvPr id="64" name="流程图: 磁盘 63"/>
              <p:cNvSpPr/>
              <p:nvPr/>
            </p:nvSpPr>
            <p:spPr bwMode="auto">
              <a:xfrm>
                <a:off x="4733651" y="4799330"/>
                <a:ext cx="917726" cy="39934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售后</a:t>
                </a:r>
                <a:endParaRPr lang="en-US" altLang="zh-CN" sz="1000" b="1" dirty="0">
                  <a:solidFill>
                    <a:schemeClr val="tx1"/>
                  </a:solidFill>
                  <a:latin typeface="微软雅黑" panose="020B0503020204020204" charset="-122"/>
                  <a:ea typeface="微软雅黑" panose="020B0503020204020204" charset="-122"/>
                </a:endParaRPr>
              </a:p>
            </p:txBody>
          </p:sp>
          <p:sp>
            <p:nvSpPr>
              <p:cNvPr id="65" name="流程图: 磁盘 64"/>
              <p:cNvSpPr/>
              <p:nvPr/>
            </p:nvSpPr>
            <p:spPr bwMode="auto">
              <a:xfrm>
                <a:off x="4729464" y="4535896"/>
                <a:ext cx="920708" cy="39769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物流</a:t>
                </a:r>
                <a:endParaRPr lang="en-US" altLang="zh-CN" sz="1000" b="1" dirty="0">
                  <a:solidFill>
                    <a:schemeClr val="tx1"/>
                  </a:solidFill>
                  <a:latin typeface="微软雅黑" panose="020B0503020204020204" charset="-122"/>
                  <a:ea typeface="微软雅黑" panose="020B0503020204020204" charset="-122"/>
                </a:endParaRPr>
              </a:p>
            </p:txBody>
          </p:sp>
        </p:grpSp>
        <p:grpSp>
          <p:nvGrpSpPr>
            <p:cNvPr id="55" name="组合 73"/>
            <p:cNvGrpSpPr/>
            <p:nvPr/>
          </p:nvGrpSpPr>
          <p:grpSpPr>
            <a:xfrm>
              <a:off x="5559448" y="4546959"/>
              <a:ext cx="698126" cy="661568"/>
              <a:chOff x="5903288" y="4546426"/>
              <a:chExt cx="917727" cy="661568"/>
            </a:xfrm>
          </p:grpSpPr>
          <p:sp>
            <p:nvSpPr>
              <p:cNvPr id="62" name="流程图: 磁盘 61"/>
              <p:cNvSpPr/>
              <p:nvPr/>
            </p:nvSpPr>
            <p:spPr bwMode="auto">
              <a:xfrm>
                <a:off x="5903288" y="4810299"/>
                <a:ext cx="917727" cy="39769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库存</a:t>
                </a:r>
                <a:endParaRPr lang="en-US" altLang="zh-CN" sz="1000" b="1" dirty="0">
                  <a:solidFill>
                    <a:schemeClr val="tx1"/>
                  </a:solidFill>
                  <a:latin typeface="微软雅黑" panose="020B0503020204020204" charset="-122"/>
                  <a:ea typeface="微软雅黑" panose="020B0503020204020204" charset="-122"/>
                </a:endParaRPr>
              </a:p>
            </p:txBody>
          </p:sp>
          <p:sp>
            <p:nvSpPr>
              <p:cNvPr id="63" name="流程图: 磁盘 62"/>
              <p:cNvSpPr/>
              <p:nvPr/>
            </p:nvSpPr>
            <p:spPr bwMode="auto">
              <a:xfrm>
                <a:off x="5903289" y="4546426"/>
                <a:ext cx="917726" cy="397694"/>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价格</a:t>
                </a:r>
                <a:endParaRPr lang="en-US" altLang="zh-CN" sz="1000" b="1" dirty="0">
                  <a:solidFill>
                    <a:schemeClr val="tx1"/>
                  </a:solidFill>
                  <a:latin typeface="微软雅黑" panose="020B0503020204020204" charset="-122"/>
                  <a:ea typeface="微软雅黑" panose="020B0503020204020204" charset="-122"/>
                </a:endParaRPr>
              </a:p>
            </p:txBody>
          </p:sp>
        </p:grpSp>
        <p:grpSp>
          <p:nvGrpSpPr>
            <p:cNvPr id="56" name="组合 74"/>
            <p:cNvGrpSpPr/>
            <p:nvPr/>
          </p:nvGrpSpPr>
          <p:grpSpPr>
            <a:xfrm>
              <a:off x="6412255" y="4537599"/>
              <a:ext cx="698126" cy="664461"/>
              <a:chOff x="7025080" y="4530871"/>
              <a:chExt cx="917727" cy="664461"/>
            </a:xfrm>
          </p:grpSpPr>
          <p:sp>
            <p:nvSpPr>
              <p:cNvPr id="60" name="流程图: 磁盘 59"/>
              <p:cNvSpPr/>
              <p:nvPr/>
            </p:nvSpPr>
            <p:spPr bwMode="auto">
              <a:xfrm>
                <a:off x="7025081" y="4797637"/>
                <a:ext cx="917726" cy="39769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商品</a:t>
                </a:r>
                <a:endParaRPr lang="en-US" altLang="zh-CN" sz="1000" b="1" dirty="0">
                  <a:solidFill>
                    <a:schemeClr val="tx1"/>
                  </a:solidFill>
                  <a:latin typeface="微软雅黑" panose="020B0503020204020204" charset="-122"/>
                  <a:ea typeface="微软雅黑" panose="020B0503020204020204" charset="-122"/>
                </a:endParaRPr>
              </a:p>
            </p:txBody>
          </p:sp>
          <p:sp>
            <p:nvSpPr>
              <p:cNvPr id="61" name="流程图: 磁盘 60"/>
              <p:cNvSpPr/>
              <p:nvPr/>
            </p:nvSpPr>
            <p:spPr bwMode="auto">
              <a:xfrm>
                <a:off x="7025080" y="4530871"/>
                <a:ext cx="917727" cy="39769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会员</a:t>
                </a:r>
              </a:p>
            </p:txBody>
          </p:sp>
        </p:grpSp>
        <p:grpSp>
          <p:nvGrpSpPr>
            <p:cNvPr id="57" name="组合 77"/>
            <p:cNvGrpSpPr/>
            <p:nvPr/>
          </p:nvGrpSpPr>
          <p:grpSpPr>
            <a:xfrm>
              <a:off x="7270966" y="4534550"/>
              <a:ext cx="674654" cy="667947"/>
              <a:chOff x="7139279" y="4534550"/>
              <a:chExt cx="674654" cy="667947"/>
            </a:xfrm>
          </p:grpSpPr>
          <p:sp>
            <p:nvSpPr>
              <p:cNvPr id="58" name="流程图: 磁盘 57"/>
              <p:cNvSpPr/>
              <p:nvPr/>
            </p:nvSpPr>
            <p:spPr bwMode="auto">
              <a:xfrm>
                <a:off x="7139279" y="4804803"/>
                <a:ext cx="674654" cy="397694"/>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促销</a:t>
                </a:r>
                <a:endParaRPr lang="en-US" altLang="zh-CN" sz="1000" b="1" dirty="0">
                  <a:solidFill>
                    <a:schemeClr val="tx1"/>
                  </a:solidFill>
                  <a:latin typeface="微软雅黑" panose="020B0503020204020204" charset="-122"/>
                  <a:ea typeface="微软雅黑" panose="020B0503020204020204" charset="-122"/>
                </a:endParaRPr>
              </a:p>
            </p:txBody>
          </p:sp>
          <p:sp>
            <p:nvSpPr>
              <p:cNvPr id="59" name="流程图: 磁盘 58"/>
              <p:cNvSpPr/>
              <p:nvPr/>
            </p:nvSpPr>
            <p:spPr bwMode="auto">
              <a:xfrm>
                <a:off x="7139725" y="4534550"/>
                <a:ext cx="673124" cy="39769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000" b="1" dirty="0">
                    <a:solidFill>
                      <a:schemeClr val="tx1"/>
                    </a:solidFill>
                    <a:latin typeface="微软雅黑" panose="020B0503020204020204" charset="-122"/>
                    <a:ea typeface="微软雅黑" panose="020B0503020204020204" charset="-122"/>
                  </a:rPr>
                  <a:t>消费</a:t>
                </a:r>
                <a:endParaRPr lang="en-US" altLang="zh-CN" sz="1000" b="1" dirty="0">
                  <a:solidFill>
                    <a:schemeClr val="tx1"/>
                  </a:solidFill>
                  <a:latin typeface="微软雅黑" panose="020B0503020204020204" charset="-122"/>
                  <a:ea typeface="微软雅黑" panose="020B0503020204020204" charset="-122"/>
                </a:endParaRPr>
              </a:p>
            </p:txBody>
          </p:sp>
        </p:grpSp>
      </p:grpSp>
      <p:sp>
        <p:nvSpPr>
          <p:cNvPr id="66" name="矩形 17"/>
          <p:cNvSpPr>
            <a:spLocks noChangeArrowheads="1"/>
          </p:cNvSpPr>
          <p:nvPr/>
        </p:nvSpPr>
        <p:spPr bwMode="auto">
          <a:xfrm>
            <a:off x="9764240" y="1104931"/>
            <a:ext cx="1300312" cy="46618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3000" dirty="0">
                <a:solidFill>
                  <a:srgbClr val="FF0000"/>
                </a:solidFill>
                <a:latin typeface="微软雅黑" panose="020B0503020204020204" charset="-122"/>
                <a:ea typeface="微软雅黑" panose="020B0503020204020204" charset="-122"/>
              </a:rPr>
              <a:t>……</a:t>
            </a:r>
          </a:p>
        </p:txBody>
      </p:sp>
      <p:sp>
        <p:nvSpPr>
          <p:cNvPr id="67" name="流程图: 可选过程 66"/>
          <p:cNvSpPr/>
          <p:nvPr/>
        </p:nvSpPr>
        <p:spPr>
          <a:xfrm>
            <a:off x="2639616" y="5121633"/>
            <a:ext cx="1464999" cy="561665"/>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latin typeface="微软雅黑" panose="020B0503020204020204" charset="-122"/>
                <a:ea typeface="微软雅黑" panose="020B0503020204020204" charset="-122"/>
              </a:rPr>
              <a:t>资金系统</a:t>
            </a:r>
            <a:endParaRPr lang="en-US" altLang="zh-CN" b="1" dirty="0">
              <a:solidFill>
                <a:schemeClr val="tx1"/>
              </a:solidFill>
              <a:latin typeface="微软雅黑" panose="020B0503020204020204" charset="-122"/>
              <a:ea typeface="微软雅黑" panose="020B0503020204020204" charset="-122"/>
            </a:endParaRPr>
          </a:p>
        </p:txBody>
      </p:sp>
      <p:sp>
        <p:nvSpPr>
          <p:cNvPr id="68" name="流程图: 可选过程 67"/>
          <p:cNvSpPr/>
          <p:nvPr/>
        </p:nvSpPr>
        <p:spPr>
          <a:xfrm>
            <a:off x="2639616" y="5744003"/>
            <a:ext cx="1467119" cy="561665"/>
          </a:xfrm>
          <a:prstGeom prst="flowChartAlternateProcess">
            <a:avLst/>
          </a:prstGeom>
          <a:noFill/>
          <a:l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latin typeface="微软雅黑" panose="020B0503020204020204" charset="-122"/>
                <a:ea typeface="微软雅黑" panose="020B0503020204020204" charset="-122"/>
              </a:rPr>
              <a:t>财务系统</a:t>
            </a:r>
            <a:endParaRPr lang="en-US" altLang="zh-CN" b="1" dirty="0">
              <a:solidFill>
                <a:schemeClr val="tx1"/>
              </a:solidFill>
              <a:latin typeface="微软雅黑" panose="020B0503020204020204" charset="-122"/>
              <a:ea typeface="微软雅黑" panose="020B0503020204020204" charset="-122"/>
            </a:endParaRPr>
          </a:p>
        </p:txBody>
      </p:sp>
      <p:sp>
        <p:nvSpPr>
          <p:cNvPr id="69" name="上下箭头 68"/>
          <p:cNvSpPr/>
          <p:nvPr/>
        </p:nvSpPr>
        <p:spPr>
          <a:xfrm>
            <a:off x="2891448" y="4542181"/>
            <a:ext cx="315159" cy="453018"/>
          </a:xfrm>
          <a:prstGeom prst="upDownArrow">
            <a:avLst/>
          </a:prstGeom>
          <a:noFill/>
          <a:ln>
            <a:solidFill>
              <a:schemeClr val="tx1"/>
            </a:solidFill>
            <a:prstDash val="solid"/>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charset="-122"/>
              <a:ea typeface="微软雅黑" panose="020B0503020204020204" charset="-122"/>
            </a:endParaRPr>
          </a:p>
        </p:txBody>
      </p:sp>
      <p:sp>
        <p:nvSpPr>
          <p:cNvPr id="70" name="上下箭头 69"/>
          <p:cNvSpPr/>
          <p:nvPr/>
        </p:nvSpPr>
        <p:spPr>
          <a:xfrm>
            <a:off x="9006629" y="4556916"/>
            <a:ext cx="315159" cy="453018"/>
          </a:xfrm>
          <a:prstGeom prst="upDownArrow">
            <a:avLst/>
          </a:prstGeom>
          <a:noFill/>
          <a:ln>
            <a:solidFill>
              <a:schemeClr val="tx1"/>
            </a:solidFill>
            <a:prstDash val="solid"/>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charset="-122"/>
              <a:ea typeface="微软雅黑" panose="020B0503020204020204" charset="-122"/>
            </a:endParaRPr>
          </a:p>
        </p:txBody>
      </p:sp>
      <p:sp>
        <p:nvSpPr>
          <p:cNvPr id="71" name="矩形 17"/>
          <p:cNvSpPr>
            <a:spLocks noChangeArrowheads="1"/>
          </p:cNvSpPr>
          <p:nvPr/>
        </p:nvSpPr>
        <p:spPr bwMode="auto">
          <a:xfrm>
            <a:off x="3147589" y="4655717"/>
            <a:ext cx="667494" cy="2182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2000" b="1" dirty="0">
                <a:solidFill>
                  <a:schemeClr val="tx1"/>
                </a:solidFill>
                <a:latin typeface="微软雅黑" panose="020B0503020204020204" charset="-122"/>
                <a:ea typeface="微软雅黑" panose="020B0503020204020204" charset="-122"/>
              </a:rPr>
              <a:t>API</a:t>
            </a:r>
          </a:p>
        </p:txBody>
      </p:sp>
      <p:sp>
        <p:nvSpPr>
          <p:cNvPr id="72" name="矩形 17"/>
          <p:cNvSpPr>
            <a:spLocks noChangeArrowheads="1"/>
          </p:cNvSpPr>
          <p:nvPr/>
        </p:nvSpPr>
        <p:spPr bwMode="auto">
          <a:xfrm>
            <a:off x="8399674" y="4698240"/>
            <a:ext cx="667494" cy="2182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altLang="zh-CN" sz="2000" b="1" dirty="0">
                <a:solidFill>
                  <a:schemeClr val="tx1"/>
                </a:solidFill>
                <a:latin typeface="微软雅黑" panose="020B0503020204020204" charset="-122"/>
                <a:ea typeface="微软雅黑" panose="020B0503020204020204" charset="-122"/>
              </a:rPr>
              <a:t>API</a:t>
            </a:r>
          </a:p>
        </p:txBody>
      </p:sp>
      <p:sp>
        <p:nvSpPr>
          <p:cNvPr id="73" name="矩形 17"/>
          <p:cNvSpPr>
            <a:spLocks noChangeArrowheads="1"/>
          </p:cNvSpPr>
          <p:nvPr/>
        </p:nvSpPr>
        <p:spPr bwMode="auto">
          <a:xfrm>
            <a:off x="10578547" y="5879853"/>
            <a:ext cx="1366413" cy="174337"/>
          </a:xfrm>
          <a:prstGeom prst="rect">
            <a:avLst/>
          </a:prstGeom>
          <a:no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solidFill>
                <a:latin typeface="微软雅黑" panose="020B0503020204020204" charset="-122"/>
                <a:ea typeface="微软雅黑" panose="020B0503020204020204" charset="-122"/>
              </a:rPr>
              <a:t>……</a:t>
            </a:r>
          </a:p>
        </p:txBody>
      </p:sp>
      <p:sp>
        <p:nvSpPr>
          <p:cNvPr id="75" name="矩形 74"/>
          <p:cNvSpPr/>
          <p:nvPr/>
        </p:nvSpPr>
        <p:spPr>
          <a:xfrm>
            <a:off x="4407992" y="1902029"/>
            <a:ext cx="3786214" cy="2643206"/>
          </a:xfrm>
          <a:prstGeom prst="rect">
            <a:avLst/>
          </a:prstGeom>
          <a:solidFill>
            <a:srgbClr val="FFFF00">
              <a:alpha val="90000"/>
            </a:srgbClr>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F0000"/>
                </a:solidFill>
                <a:latin typeface="微软雅黑" panose="020B0503020204020204" charset="-122"/>
                <a:ea typeface="微软雅黑" panose="020B0503020204020204" charset="-122"/>
              </a:rPr>
              <a:t>Dispatcher</a:t>
            </a:r>
          </a:p>
          <a:p>
            <a:pPr algn="ctr"/>
            <a:r>
              <a:rPr lang="en-US" altLang="zh-CN" sz="3200" dirty="0">
                <a:solidFill>
                  <a:srgbClr val="FF0000"/>
                </a:solidFill>
                <a:latin typeface="微软雅黑" panose="020B0503020204020204" charset="-122"/>
                <a:ea typeface="微软雅黑" panose="020B0503020204020204" charset="-122"/>
              </a:rPr>
              <a:t>Executor</a:t>
            </a:r>
          </a:p>
          <a:p>
            <a:pPr algn="ctr"/>
            <a:r>
              <a:rPr lang="en-US" altLang="zh-CN" sz="3200" dirty="0">
                <a:solidFill>
                  <a:srgbClr val="FF0000"/>
                </a:solidFill>
                <a:latin typeface="微软雅黑" panose="020B0503020204020204" charset="-122"/>
                <a:ea typeface="微软雅黑" panose="020B0503020204020204" charset="-122"/>
              </a:rPr>
              <a:t>Message Queue</a:t>
            </a:r>
          </a:p>
          <a:p>
            <a:pPr algn="ctr"/>
            <a:r>
              <a:rPr lang="zh-CN" altLang="en-US" sz="3200" dirty="0">
                <a:solidFill>
                  <a:srgbClr val="FF0000"/>
                </a:solidFill>
                <a:latin typeface="微软雅黑" panose="020B0503020204020204" charset="-122"/>
                <a:ea typeface="微软雅黑" panose="020B0503020204020204" charset="-122"/>
              </a:rPr>
              <a:t>实现</a:t>
            </a:r>
            <a:r>
              <a:rPr lang="en-US" altLang="zh-CN" sz="3200" dirty="0">
                <a:solidFill>
                  <a:srgbClr val="FF0000"/>
                </a:solidFill>
                <a:latin typeface="微软雅黑" panose="020B0503020204020204" charset="-122"/>
                <a:ea typeface="微软雅黑" panose="020B0503020204020204" charset="-122"/>
              </a:rPr>
              <a:t>API</a:t>
            </a:r>
            <a:r>
              <a:rPr lang="zh-CN" altLang="en-US" sz="3200" dirty="0">
                <a:solidFill>
                  <a:srgbClr val="FF0000"/>
                </a:solidFill>
                <a:latin typeface="微软雅黑" panose="020B0503020204020204" charset="-122"/>
                <a:ea typeface="微软雅黑" panose="020B0503020204020204" charset="-122"/>
              </a:rPr>
              <a:t>接口层</a:t>
            </a:r>
          </a:p>
        </p:txBody>
      </p:sp>
      <p:sp>
        <p:nvSpPr>
          <p:cNvPr id="76" name="矩形 75"/>
          <p:cNvSpPr/>
          <p:nvPr/>
        </p:nvSpPr>
        <p:spPr>
          <a:xfrm>
            <a:off x="8265644" y="1902029"/>
            <a:ext cx="3786214" cy="2643206"/>
          </a:xfrm>
          <a:prstGeom prst="rect">
            <a:avLst/>
          </a:prstGeom>
          <a:solidFill>
            <a:srgbClr val="FFFF00">
              <a:alpha val="90000"/>
            </a:srgbClr>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F0000"/>
                </a:solidFill>
                <a:latin typeface="微软雅黑" panose="020B0503020204020204" charset="-122"/>
                <a:ea typeface="微软雅黑" panose="020B0503020204020204" charset="-122"/>
              </a:rPr>
              <a:t>Workflow</a:t>
            </a:r>
          </a:p>
          <a:p>
            <a:pPr algn="ctr"/>
            <a:r>
              <a:rPr lang="en-US" altLang="zh-CN" sz="3200" dirty="0">
                <a:solidFill>
                  <a:srgbClr val="FF0000"/>
                </a:solidFill>
                <a:latin typeface="微软雅黑" panose="020B0503020204020204" charset="-122"/>
                <a:ea typeface="微软雅黑" panose="020B0503020204020204" charset="-122"/>
              </a:rPr>
              <a:t>RuleEngine</a:t>
            </a:r>
          </a:p>
          <a:p>
            <a:pPr algn="ctr"/>
            <a:r>
              <a:rPr lang="en-US" altLang="zh-CN" sz="3200" dirty="0">
                <a:solidFill>
                  <a:srgbClr val="FF0000"/>
                </a:solidFill>
                <a:latin typeface="微软雅黑" panose="020B0503020204020204" charset="-122"/>
                <a:ea typeface="微软雅黑" panose="020B0503020204020204" charset="-122"/>
              </a:rPr>
              <a:t>Form/APP</a:t>
            </a:r>
          </a:p>
          <a:p>
            <a:pPr algn="ctr"/>
            <a:r>
              <a:rPr lang="zh-CN" altLang="en-US" sz="3200" dirty="0">
                <a:solidFill>
                  <a:srgbClr val="FF0000"/>
                </a:solidFill>
                <a:latin typeface="微软雅黑" panose="020B0503020204020204" charset="-122"/>
                <a:ea typeface="微软雅黑" panose="020B0503020204020204" charset="-122"/>
              </a:rPr>
              <a:t>实现用户交互层</a:t>
            </a:r>
          </a:p>
        </p:txBody>
      </p:sp>
      <p:sp>
        <p:nvSpPr>
          <p:cNvPr id="74" name="矩形 73"/>
          <p:cNvSpPr/>
          <p:nvPr/>
        </p:nvSpPr>
        <p:spPr>
          <a:xfrm>
            <a:off x="121712" y="1902029"/>
            <a:ext cx="4214842" cy="2643206"/>
          </a:xfrm>
          <a:prstGeom prst="rect">
            <a:avLst/>
          </a:prstGeom>
          <a:solidFill>
            <a:srgbClr val="FFFF00">
              <a:alpha val="90000"/>
            </a:srgbClr>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FF0000"/>
                </a:solidFill>
                <a:latin typeface="微软雅黑" panose="020B0503020204020204" charset="-122"/>
                <a:ea typeface="微软雅黑" panose="020B0503020204020204" charset="-122"/>
              </a:rPr>
              <a:t>ORM Framework</a:t>
            </a:r>
          </a:p>
          <a:p>
            <a:pPr algn="ctr"/>
            <a:r>
              <a:rPr lang="en-US" altLang="zh-CN" sz="3200" dirty="0">
                <a:solidFill>
                  <a:srgbClr val="FF0000"/>
                </a:solidFill>
                <a:latin typeface="微软雅黑" panose="020B0503020204020204" charset="-122"/>
                <a:ea typeface="微软雅黑" panose="020B0503020204020204" charset="-122"/>
              </a:rPr>
              <a:t>Finite State Machine</a:t>
            </a:r>
          </a:p>
          <a:p>
            <a:pPr algn="ctr"/>
            <a:r>
              <a:rPr lang="en-US" altLang="zh-CN" sz="3200" dirty="0">
                <a:solidFill>
                  <a:srgbClr val="FF0000"/>
                </a:solidFill>
                <a:latin typeface="微软雅黑" panose="020B0503020204020204" charset="-122"/>
                <a:ea typeface="微软雅黑" panose="020B0503020204020204" charset="-122"/>
              </a:rPr>
              <a:t>Scheduler</a:t>
            </a:r>
          </a:p>
          <a:p>
            <a:pPr algn="ctr"/>
            <a:r>
              <a:rPr lang="zh-CN" altLang="en-US" sz="3200" dirty="0">
                <a:solidFill>
                  <a:srgbClr val="FF0000"/>
                </a:solidFill>
                <a:latin typeface="微软雅黑" panose="020B0503020204020204" charset="-122"/>
                <a:ea typeface="微软雅黑" panose="020B0503020204020204" charset="-122"/>
              </a:rPr>
              <a:t>实现核心业务层</a:t>
            </a:r>
            <a:endParaRPr lang="en-US" altLang="zh-CN" sz="3200"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linds(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500" fill="hold"/>
                                        <p:tgtEl>
                                          <p:spTgt spid="75"/>
                                        </p:tgtEl>
                                        <p:attrNameLst>
                                          <p:attrName>ppt_x</p:attrName>
                                        </p:attrNameLst>
                                      </p:cBhvr>
                                      <p:tavLst>
                                        <p:tav tm="0">
                                          <p:val>
                                            <p:strVal val="#ppt_x"/>
                                          </p:val>
                                        </p:tav>
                                        <p:tav tm="100000">
                                          <p:val>
                                            <p:strVal val="#ppt_x"/>
                                          </p:val>
                                        </p:tav>
                                      </p:tavLst>
                                    </p:anim>
                                    <p:anim calcmode="lin" valueType="num">
                                      <p:cBhvr additive="base">
                                        <p:cTn id="1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diamond(in)">
                                      <p:cBhvr>
                                        <p:cTn id="1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bldLvl="0" animBg="1"/>
      <p:bldP spid="7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技术框架-网络拓扑</a:t>
            </a:r>
          </a:p>
        </p:txBody>
      </p:sp>
      <p:pic>
        <p:nvPicPr>
          <p:cNvPr id="28" name="图片 27" descr="技术架构-网络拓扑图.png"/>
          <p:cNvPicPr>
            <a:picLocks noChangeAspect="1"/>
          </p:cNvPicPr>
          <p:nvPr/>
        </p:nvPicPr>
        <p:blipFill>
          <a:blip r:embed="rId2" cstate="print"/>
          <a:stretch>
            <a:fillRect/>
          </a:stretch>
        </p:blipFill>
        <p:spPr>
          <a:xfrm>
            <a:off x="988060" y="1010285"/>
            <a:ext cx="10363200" cy="54394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2957"/>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技术框架-系统架构</a:t>
            </a:r>
            <a:r>
              <a:rPr lang="en-US" altLang="zh-CN" sz="2400" dirty="0">
                <a:solidFill>
                  <a:schemeClr val="bg1"/>
                </a:solidFill>
                <a:latin typeface="微软雅黑" panose="020B0503020204020204" charset="-122"/>
                <a:ea typeface="微软雅黑" panose="020B0503020204020204" charset="-122"/>
                <a:sym typeface="+mn-ea"/>
              </a:rPr>
              <a:t>1/2</a:t>
            </a:r>
            <a:endParaRPr lang="zh-CN" altLang="en-US" sz="2400" dirty="0">
              <a:solidFill>
                <a:schemeClr val="bg1"/>
              </a:solidFill>
              <a:latin typeface="微软雅黑" panose="020B0503020204020204" charset="-122"/>
              <a:ea typeface="微软雅黑" panose="020B0503020204020204" charset="-122"/>
              <a:sym typeface="+mn-ea"/>
            </a:endParaRPr>
          </a:p>
        </p:txBody>
      </p:sp>
      <p:pic>
        <p:nvPicPr>
          <p:cNvPr id="28" name="图片 27" descr="技术架构-网络拓扑图.png"/>
          <p:cNvPicPr>
            <a:picLocks noChangeAspect="1"/>
          </p:cNvPicPr>
          <p:nvPr/>
        </p:nvPicPr>
        <p:blipFill>
          <a:blip r:embed="rId2" cstate="print"/>
          <a:stretch>
            <a:fillRect/>
          </a:stretch>
        </p:blipFill>
        <p:spPr>
          <a:xfrm>
            <a:off x="1238216" y="891010"/>
            <a:ext cx="9691608" cy="59669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1485"/>
          </a:xfrm>
          <a:prstGeom prst="rect">
            <a:avLst/>
          </a:prstGeom>
          <a:noFill/>
          <a:ln w="9525">
            <a:noFill/>
            <a:miter lim="800000"/>
          </a:ln>
        </p:spPr>
        <p:txBody>
          <a:bodyPr wrap="square" lIns="82816" tIns="41408" rIns="82816" bIns="41408" rtlCol="0">
            <a:spAutoFit/>
          </a:bodyPr>
          <a:lstStyle/>
          <a:p>
            <a:pPr lvl="0"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技术框架-系统架构</a:t>
            </a:r>
            <a:r>
              <a:rPr lang="en-US" altLang="zh-CN" sz="2400" dirty="0">
                <a:solidFill>
                  <a:schemeClr val="bg1"/>
                </a:solidFill>
                <a:latin typeface="微软雅黑" panose="020B0503020204020204" charset="-122"/>
                <a:ea typeface="微软雅黑" panose="020B0503020204020204" charset="-122"/>
                <a:sym typeface="+mn-ea"/>
              </a:rPr>
              <a:t>2/2</a:t>
            </a:r>
            <a:endParaRPr lang="zh-CN" altLang="en-US" sz="2400" dirty="0">
              <a:solidFill>
                <a:schemeClr val="bg1"/>
              </a:solidFill>
              <a:latin typeface="微软雅黑" panose="020B0503020204020204" charset="-122"/>
              <a:ea typeface="微软雅黑" panose="020B0503020204020204" charset="-122"/>
              <a:sym typeface="+mn-ea"/>
            </a:endParaRPr>
          </a:p>
        </p:txBody>
      </p:sp>
      <p:pic>
        <p:nvPicPr>
          <p:cNvPr id="28" name="图片 27" descr="技术架构-网络拓扑图.png"/>
          <p:cNvPicPr>
            <a:picLocks noChangeAspect="1"/>
          </p:cNvPicPr>
          <p:nvPr/>
        </p:nvPicPr>
        <p:blipFill>
          <a:blip r:embed="rId2" cstate="print"/>
          <a:stretch>
            <a:fillRect/>
          </a:stretch>
        </p:blipFill>
        <p:spPr>
          <a:xfrm>
            <a:off x="919965" y="928670"/>
            <a:ext cx="10394127" cy="59293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技术框架-系统层级框图</a:t>
            </a:r>
          </a:p>
        </p:txBody>
      </p:sp>
      <p:sp>
        <p:nvSpPr>
          <p:cNvPr id="22" name="圆角矩形 21"/>
          <p:cNvSpPr/>
          <p:nvPr/>
        </p:nvSpPr>
        <p:spPr>
          <a:xfrm>
            <a:off x="191344" y="4119932"/>
            <a:ext cx="11809312" cy="1285884"/>
          </a:xfrm>
          <a:prstGeom prst="roundRect">
            <a:avLst>
              <a:gd name="adj" fmla="val 7392"/>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solidFill>
                  <a:srgbClr val="0070C0"/>
                </a:solidFill>
                <a:latin typeface="微软雅黑" panose="020B0503020204020204" charset="-122"/>
                <a:ea typeface="微软雅黑" panose="020B0503020204020204" charset="-122"/>
              </a:rPr>
              <a:t>业务层  </a:t>
            </a:r>
            <a:r>
              <a:rPr lang="en-US" altLang="zh-CN" b="1" dirty="0">
                <a:solidFill>
                  <a:srgbClr val="0070C0"/>
                </a:solidFill>
                <a:latin typeface="微软雅黑" panose="020B0503020204020204" charset="-122"/>
                <a:ea typeface="微软雅黑" panose="020B0503020204020204" charset="-122"/>
              </a:rPr>
              <a:t>(JavaEE Framework)</a:t>
            </a:r>
          </a:p>
        </p:txBody>
      </p:sp>
      <p:sp>
        <p:nvSpPr>
          <p:cNvPr id="23" name="圆角矩形 22"/>
          <p:cNvSpPr/>
          <p:nvPr/>
        </p:nvSpPr>
        <p:spPr>
          <a:xfrm>
            <a:off x="3768841" y="4594464"/>
            <a:ext cx="1008112" cy="69550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CRM</a:t>
            </a:r>
          </a:p>
        </p:txBody>
      </p:sp>
      <p:sp>
        <p:nvSpPr>
          <p:cNvPr id="24" name="圆角矩形 23"/>
          <p:cNvSpPr/>
          <p:nvPr/>
        </p:nvSpPr>
        <p:spPr>
          <a:xfrm>
            <a:off x="8925428" y="4594464"/>
            <a:ext cx="1008112" cy="69550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B2B2C</a:t>
            </a:r>
          </a:p>
        </p:txBody>
      </p:sp>
      <p:sp>
        <p:nvSpPr>
          <p:cNvPr id="25" name="圆角矩形 24"/>
          <p:cNvSpPr/>
          <p:nvPr/>
        </p:nvSpPr>
        <p:spPr>
          <a:xfrm>
            <a:off x="7206567" y="4594464"/>
            <a:ext cx="1008112" cy="69550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O2O</a:t>
            </a:r>
          </a:p>
        </p:txBody>
      </p:sp>
      <p:sp>
        <p:nvSpPr>
          <p:cNvPr id="26" name="圆角矩形 25"/>
          <p:cNvSpPr/>
          <p:nvPr/>
        </p:nvSpPr>
        <p:spPr>
          <a:xfrm>
            <a:off x="2049978" y="4594464"/>
            <a:ext cx="1008112" cy="69550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SCM</a:t>
            </a:r>
          </a:p>
        </p:txBody>
      </p:sp>
      <p:sp>
        <p:nvSpPr>
          <p:cNvPr id="27" name="圆角矩形 26"/>
          <p:cNvSpPr/>
          <p:nvPr/>
        </p:nvSpPr>
        <p:spPr>
          <a:xfrm>
            <a:off x="331115" y="4594464"/>
            <a:ext cx="1008112" cy="69550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MDM</a:t>
            </a:r>
          </a:p>
        </p:txBody>
      </p:sp>
      <p:sp>
        <p:nvSpPr>
          <p:cNvPr id="29" name="圆角矩形 28"/>
          <p:cNvSpPr/>
          <p:nvPr/>
        </p:nvSpPr>
        <p:spPr>
          <a:xfrm>
            <a:off x="10888984" y="4594464"/>
            <a:ext cx="1008112" cy="69550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C2B</a:t>
            </a:r>
          </a:p>
        </p:txBody>
      </p:sp>
      <p:sp>
        <p:nvSpPr>
          <p:cNvPr id="30" name="圆角矩形 29"/>
          <p:cNvSpPr/>
          <p:nvPr/>
        </p:nvSpPr>
        <p:spPr>
          <a:xfrm>
            <a:off x="5487704" y="4594464"/>
            <a:ext cx="1008112" cy="69550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OA</a:t>
            </a:r>
          </a:p>
        </p:txBody>
      </p:sp>
      <p:sp>
        <p:nvSpPr>
          <p:cNvPr id="31" name="圆角矩形 30"/>
          <p:cNvSpPr/>
          <p:nvPr/>
        </p:nvSpPr>
        <p:spPr>
          <a:xfrm>
            <a:off x="191344" y="5537086"/>
            <a:ext cx="11809312" cy="483366"/>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latin typeface="微软雅黑" panose="020B0503020204020204" charset="-122"/>
                <a:ea typeface="微软雅黑" panose="020B0503020204020204" charset="-122"/>
              </a:rPr>
              <a:t>数据交互层  连接池与日志监控  </a:t>
            </a:r>
            <a:r>
              <a:rPr lang="en-US" altLang="zh-CN" sz="1600" b="1" dirty="0">
                <a:solidFill>
                  <a:srgbClr val="0070C0"/>
                </a:solidFill>
                <a:latin typeface="微软雅黑" panose="020B0503020204020204" charset="-122"/>
                <a:ea typeface="微软雅黑" panose="020B0503020204020204" charset="-122"/>
              </a:rPr>
              <a:t>(DBConnection Pool / Transaction / LOG Monitor)</a:t>
            </a:r>
          </a:p>
        </p:txBody>
      </p:sp>
      <p:sp>
        <p:nvSpPr>
          <p:cNvPr id="32" name="圆角矩形 31"/>
          <p:cNvSpPr/>
          <p:nvPr/>
        </p:nvSpPr>
        <p:spPr>
          <a:xfrm>
            <a:off x="191344" y="6141086"/>
            <a:ext cx="11809312" cy="599394"/>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latin typeface="微软雅黑" panose="020B0503020204020204" charset="-122"/>
                <a:ea typeface="微软雅黑" panose="020B0503020204020204" charset="-122"/>
              </a:rPr>
              <a:t>数据库集群  搜索引擎集群 </a:t>
            </a:r>
            <a:r>
              <a:rPr lang="en-US" altLang="zh-CN" sz="1600" b="1" dirty="0">
                <a:solidFill>
                  <a:srgbClr val="0070C0"/>
                </a:solidFill>
                <a:latin typeface="微软雅黑" panose="020B0503020204020204" charset="-122"/>
                <a:ea typeface="微软雅黑" panose="020B0503020204020204" charset="-122"/>
              </a:rPr>
              <a:t>(DB Cluster / SE Cluster)</a:t>
            </a:r>
          </a:p>
        </p:txBody>
      </p:sp>
      <p:sp>
        <p:nvSpPr>
          <p:cNvPr id="33" name="圆角矩形 32"/>
          <p:cNvSpPr/>
          <p:nvPr/>
        </p:nvSpPr>
        <p:spPr>
          <a:xfrm>
            <a:off x="3182106" y="3211876"/>
            <a:ext cx="2810885" cy="72000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charset="-122"/>
                <a:ea typeface="微软雅黑" panose="020B0503020204020204" charset="-122"/>
              </a:rPr>
              <a:t>统一接口服务</a:t>
            </a:r>
            <a:endParaRPr lang="en-US" altLang="zh-CN" sz="1600" b="1" dirty="0">
              <a:solidFill>
                <a:schemeClr val="tx1"/>
              </a:solidFill>
              <a:latin typeface="微软雅黑" panose="020B0503020204020204" charset="-122"/>
              <a:ea typeface="微软雅黑" panose="020B0503020204020204" charset="-122"/>
            </a:endParaRPr>
          </a:p>
          <a:p>
            <a:pPr algn="ctr"/>
            <a:r>
              <a:rPr lang="en-US" altLang="zh-CN" sz="1600" b="1" dirty="0">
                <a:solidFill>
                  <a:schemeClr val="tx1"/>
                </a:solidFill>
                <a:latin typeface="微软雅黑" panose="020B0503020204020204" charset="-122"/>
                <a:ea typeface="微软雅黑" panose="020B0503020204020204" charset="-122"/>
              </a:rPr>
              <a:t>HTTP / Servlet</a:t>
            </a:r>
          </a:p>
        </p:txBody>
      </p:sp>
      <p:sp>
        <p:nvSpPr>
          <p:cNvPr id="34" name="圆角矩形 33"/>
          <p:cNvSpPr/>
          <p:nvPr/>
        </p:nvSpPr>
        <p:spPr>
          <a:xfrm>
            <a:off x="9192344" y="3221544"/>
            <a:ext cx="2808312" cy="72000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charset="-122"/>
                <a:ea typeface="微软雅黑" panose="020B0503020204020204" charset="-122"/>
              </a:rPr>
              <a:t>统一流程引擎</a:t>
            </a:r>
            <a:endParaRPr lang="en-US" altLang="zh-CN" sz="1600" b="1" dirty="0">
              <a:solidFill>
                <a:schemeClr val="tx1"/>
              </a:solidFill>
              <a:latin typeface="微软雅黑" panose="020B0503020204020204" charset="-122"/>
              <a:ea typeface="微软雅黑" panose="020B0503020204020204" charset="-122"/>
            </a:endParaRPr>
          </a:p>
          <a:p>
            <a:pPr algn="ctr"/>
            <a:r>
              <a:rPr lang="en-US" altLang="zh-CN" sz="1600" b="1" dirty="0">
                <a:solidFill>
                  <a:schemeClr val="tx1"/>
                </a:solidFill>
                <a:latin typeface="微软雅黑" panose="020B0503020204020204" charset="-122"/>
                <a:ea typeface="微软雅黑" panose="020B0503020204020204" charset="-122"/>
              </a:rPr>
              <a:t>WorkFlow</a:t>
            </a:r>
          </a:p>
        </p:txBody>
      </p:sp>
      <p:sp>
        <p:nvSpPr>
          <p:cNvPr id="35" name="圆角矩形 34"/>
          <p:cNvSpPr/>
          <p:nvPr/>
        </p:nvSpPr>
        <p:spPr>
          <a:xfrm>
            <a:off x="191344" y="2711810"/>
            <a:ext cx="11809312" cy="360000"/>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latin typeface="微软雅黑" panose="020B0503020204020204" charset="-122"/>
                <a:ea typeface="微软雅黑" panose="020B0503020204020204" charset="-122"/>
              </a:rPr>
              <a:t>安全与会话层  </a:t>
            </a:r>
            <a:r>
              <a:rPr lang="en-US" altLang="zh-CN" sz="1600" b="1" dirty="0">
                <a:solidFill>
                  <a:srgbClr val="0070C0"/>
                </a:solidFill>
                <a:latin typeface="微软雅黑" panose="020B0503020204020204" charset="-122"/>
                <a:ea typeface="微软雅黑" panose="020B0503020204020204" charset="-122"/>
              </a:rPr>
              <a:t>(HTTP Session)</a:t>
            </a:r>
          </a:p>
        </p:txBody>
      </p:sp>
      <p:sp>
        <p:nvSpPr>
          <p:cNvPr id="36" name="圆角矩形 35"/>
          <p:cNvSpPr/>
          <p:nvPr/>
        </p:nvSpPr>
        <p:spPr>
          <a:xfrm>
            <a:off x="191344" y="1211464"/>
            <a:ext cx="11809312" cy="1357470"/>
          </a:xfrm>
          <a:prstGeom prst="roundRect">
            <a:avLst>
              <a:gd name="adj" fmla="val 7392"/>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dirty="0">
                <a:solidFill>
                  <a:srgbClr val="0070C0"/>
                </a:solidFill>
                <a:latin typeface="微软雅黑" panose="020B0503020204020204" charset="-122"/>
                <a:ea typeface="微软雅黑" panose="020B0503020204020204" charset="-122"/>
              </a:rPr>
              <a:t>用户交互与展示层  </a:t>
            </a:r>
            <a:r>
              <a:rPr lang="en-US" altLang="zh-CN" b="1" dirty="0">
                <a:solidFill>
                  <a:srgbClr val="0070C0"/>
                </a:solidFill>
                <a:latin typeface="微软雅黑" panose="020B0503020204020204" charset="-122"/>
                <a:ea typeface="微软雅黑" panose="020B0503020204020204" charset="-122"/>
              </a:rPr>
              <a:t>(HTTP Request/Reponse)</a:t>
            </a:r>
          </a:p>
        </p:txBody>
      </p:sp>
      <p:sp>
        <p:nvSpPr>
          <p:cNvPr id="37" name="圆角矩形 36"/>
          <p:cNvSpPr/>
          <p:nvPr/>
        </p:nvSpPr>
        <p:spPr>
          <a:xfrm>
            <a:off x="6167438" y="1711678"/>
            <a:ext cx="5761210" cy="71438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微软雅黑" panose="020B0503020204020204" charset="-122"/>
                <a:ea typeface="微软雅黑" panose="020B0503020204020204" charset="-122"/>
              </a:rPr>
              <a:t>WebBrowser</a:t>
            </a:r>
            <a:r>
              <a:rPr lang="zh-CN" altLang="en-US" sz="2000" b="1" dirty="0">
                <a:solidFill>
                  <a:schemeClr val="tx1"/>
                </a:solidFill>
                <a:latin typeface="微软雅黑" panose="020B0503020204020204" charset="-122"/>
                <a:ea typeface="微软雅黑" panose="020B0503020204020204" charset="-122"/>
              </a:rPr>
              <a:t>     </a:t>
            </a:r>
            <a:r>
              <a:rPr lang="en-US" altLang="zh-CN" sz="2000" b="1" dirty="0">
                <a:solidFill>
                  <a:schemeClr val="tx1"/>
                </a:solidFill>
                <a:latin typeface="微软雅黑" panose="020B0503020204020204" charset="-122"/>
                <a:ea typeface="微软雅黑" panose="020B0503020204020204" charset="-122"/>
              </a:rPr>
              <a:t>PDA    CellPhone     TV</a:t>
            </a:r>
          </a:p>
        </p:txBody>
      </p:sp>
      <p:sp>
        <p:nvSpPr>
          <p:cNvPr id="38" name="圆角矩形 37"/>
          <p:cNvSpPr/>
          <p:nvPr/>
        </p:nvSpPr>
        <p:spPr>
          <a:xfrm>
            <a:off x="335360" y="1711678"/>
            <a:ext cx="5689202" cy="71438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微软雅黑" panose="020B0503020204020204" charset="-122"/>
                <a:ea typeface="微软雅黑" panose="020B0503020204020204" charset="-122"/>
              </a:rPr>
              <a:t>Windows    Linux    Android    iOS</a:t>
            </a:r>
          </a:p>
        </p:txBody>
      </p:sp>
      <p:sp>
        <p:nvSpPr>
          <p:cNvPr id="39" name="圆角矩形 38"/>
          <p:cNvSpPr/>
          <p:nvPr/>
        </p:nvSpPr>
        <p:spPr>
          <a:xfrm>
            <a:off x="6187225" y="3211876"/>
            <a:ext cx="2810885" cy="72000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charset="-122"/>
                <a:ea typeface="微软雅黑" panose="020B0503020204020204" charset="-122"/>
              </a:rPr>
              <a:t>统一身份认证</a:t>
            </a:r>
            <a:endParaRPr lang="en-US" altLang="zh-CN" sz="1600" b="1" dirty="0">
              <a:solidFill>
                <a:schemeClr val="tx1"/>
              </a:solidFill>
              <a:latin typeface="微软雅黑" panose="020B0503020204020204" charset="-122"/>
              <a:ea typeface="微软雅黑" panose="020B0503020204020204" charset="-122"/>
            </a:endParaRPr>
          </a:p>
          <a:p>
            <a:pPr algn="ctr"/>
            <a:r>
              <a:rPr lang="en-US" altLang="zh-CN" sz="1600" b="1" dirty="0">
                <a:solidFill>
                  <a:schemeClr val="tx1"/>
                </a:solidFill>
                <a:latin typeface="微软雅黑" panose="020B0503020204020204" charset="-122"/>
                <a:ea typeface="微软雅黑" panose="020B0503020204020204" charset="-122"/>
              </a:rPr>
              <a:t>CAS</a:t>
            </a:r>
          </a:p>
        </p:txBody>
      </p:sp>
      <p:sp>
        <p:nvSpPr>
          <p:cNvPr id="40" name="圆角矩形 39"/>
          <p:cNvSpPr/>
          <p:nvPr/>
        </p:nvSpPr>
        <p:spPr>
          <a:xfrm>
            <a:off x="176987" y="3221544"/>
            <a:ext cx="2810885" cy="720000"/>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charset="-122"/>
                <a:ea typeface="微软雅黑" panose="020B0503020204020204" charset="-122"/>
              </a:rPr>
              <a:t>统一文件存储</a:t>
            </a:r>
            <a:endParaRPr lang="en-US" altLang="zh-CN" sz="1600" b="1" dirty="0">
              <a:solidFill>
                <a:schemeClr val="tx1"/>
              </a:solidFill>
              <a:latin typeface="微软雅黑" panose="020B0503020204020204" charset="-122"/>
              <a:ea typeface="微软雅黑" panose="020B0503020204020204" charset="-122"/>
            </a:endParaRPr>
          </a:p>
          <a:p>
            <a:pPr algn="ctr"/>
            <a:r>
              <a:rPr lang="en-US" altLang="zh-CN" sz="1600" b="1" dirty="0">
                <a:solidFill>
                  <a:schemeClr val="tx1"/>
                </a:solidFill>
                <a:latin typeface="微软雅黑" panose="020B0503020204020204" charset="-122"/>
                <a:ea typeface="微软雅黑" panose="020B0503020204020204" charset="-122"/>
              </a:rPr>
              <a:t>Nginx Static Files</a:t>
            </a:r>
          </a:p>
        </p:txBody>
      </p:sp>
      <p:sp>
        <p:nvSpPr>
          <p:cNvPr id="2" name="文本框 1"/>
          <p:cNvSpPr txBox="1"/>
          <p:nvPr/>
        </p:nvSpPr>
        <p:spPr>
          <a:xfrm>
            <a:off x="9988884" y="4622626"/>
            <a:ext cx="859644" cy="553085"/>
          </a:xfrm>
          <a:prstGeom prst="rect">
            <a:avLst/>
          </a:prstGeom>
          <a:noFill/>
          <a:effectLst/>
        </p:spPr>
        <p:txBody>
          <a:bodyPr wrap="square" rtlCol="0">
            <a:spAutoFit/>
          </a:bodyPr>
          <a:lstStyle/>
          <a:p>
            <a:r>
              <a:rPr lang="en-US" altLang="zh-CN" sz="3000" dirty="0"/>
              <a:t>…...</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1+#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0-#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0-#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1+#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500" fill="hold"/>
                                        <p:tgtEl>
                                          <p:spTgt spid="24"/>
                                        </p:tgtEl>
                                        <p:attrNameLst>
                                          <p:attrName>ppt_x</p:attrName>
                                        </p:attrNameLst>
                                      </p:cBhvr>
                                      <p:tavLst>
                                        <p:tav tm="0">
                                          <p:val>
                                            <p:strVal val="#ppt_x"/>
                                          </p:val>
                                        </p:tav>
                                        <p:tav tm="100000">
                                          <p:val>
                                            <p:strVal val="#ppt_x"/>
                                          </p:val>
                                        </p:tav>
                                      </p:tavLst>
                                    </p:anim>
                                    <p:anim calcmode="lin" valueType="num">
                                      <p:cBhvr additive="base">
                                        <p:cTn id="81" dur="500" fill="hold"/>
                                        <p:tgtEl>
                                          <p:spTgt spid="2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additive="base">
                                        <p:cTn id="84" dur="500" fill="hold"/>
                                        <p:tgtEl>
                                          <p:spTgt spid="2"/>
                                        </p:tgtEl>
                                        <p:attrNameLst>
                                          <p:attrName>ppt_x</p:attrName>
                                        </p:attrNameLst>
                                      </p:cBhvr>
                                      <p:tavLst>
                                        <p:tav tm="0">
                                          <p:val>
                                            <p:strVal val="#ppt_x"/>
                                          </p:val>
                                        </p:tav>
                                        <p:tav tm="100000">
                                          <p:val>
                                            <p:strVal val="#ppt_x"/>
                                          </p:val>
                                        </p:tav>
                                      </p:tavLst>
                                    </p:anim>
                                    <p:anim calcmode="lin" valueType="num">
                                      <p:cBhvr additive="base">
                                        <p:cTn id="85" dur="500" fill="hold"/>
                                        <p:tgtEl>
                                          <p:spTgt spid="2"/>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0-#ppt_w/2"/>
                                          </p:val>
                                        </p:tav>
                                        <p:tav tm="100000">
                                          <p:val>
                                            <p:strVal val="#ppt_x"/>
                                          </p:val>
                                        </p:tav>
                                      </p:tavLst>
                                    </p:anim>
                                    <p:anim calcmode="lin" valueType="num">
                                      <p:cBhvr additive="base">
                                        <p:cTn id="9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additive="base">
                                        <p:cTn id="100" dur="500" fill="hold"/>
                                        <p:tgtEl>
                                          <p:spTgt spid="32"/>
                                        </p:tgtEl>
                                        <p:attrNameLst>
                                          <p:attrName>ppt_x</p:attrName>
                                        </p:attrNameLst>
                                      </p:cBhvr>
                                      <p:tavLst>
                                        <p:tav tm="0">
                                          <p:val>
                                            <p:strVal val="1+#ppt_w/2"/>
                                          </p:val>
                                        </p:tav>
                                        <p:tav tm="100000">
                                          <p:val>
                                            <p:strVal val="#ppt_x"/>
                                          </p:val>
                                        </p:tav>
                                      </p:tavLst>
                                    </p:anim>
                                    <p:anim calcmode="lin" valueType="num">
                                      <p:cBhvr additive="base">
                                        <p:cTn id="10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6" grpId="0" bldLvl="0" animBg="1"/>
      <p:bldP spid="27"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a:t>
            </a:r>
            <a:r>
              <a:rPr lang="en-US" altLang="zh-CN" sz="2400" dirty="0">
                <a:solidFill>
                  <a:schemeClr val="bg1"/>
                </a:solidFill>
                <a:latin typeface="微软雅黑" panose="020B0503020204020204" charset="-122"/>
                <a:ea typeface="微软雅黑" panose="020B0503020204020204" charset="-122"/>
                <a:sym typeface="+mn-ea"/>
              </a:rPr>
              <a:t>Java Web </a:t>
            </a:r>
            <a:r>
              <a:rPr lang="zh-CN" altLang="en-US" sz="2400" dirty="0">
                <a:solidFill>
                  <a:schemeClr val="bg1"/>
                </a:solidFill>
                <a:latin typeface="微软雅黑" panose="020B0503020204020204" charset="-122"/>
                <a:ea typeface="微软雅黑" panose="020B0503020204020204" charset="-122"/>
                <a:sym typeface="+mn-ea"/>
              </a:rPr>
              <a:t>技术栈</a:t>
            </a:r>
          </a:p>
        </p:txBody>
      </p:sp>
      <p:sp>
        <p:nvSpPr>
          <p:cNvPr id="21" name="圆角矩形 20"/>
          <p:cNvSpPr/>
          <p:nvPr/>
        </p:nvSpPr>
        <p:spPr>
          <a:xfrm>
            <a:off x="129298" y="2857496"/>
            <a:ext cx="11871358" cy="3786214"/>
          </a:xfrm>
          <a:prstGeom prst="roundRect">
            <a:avLst>
              <a:gd name="adj" fmla="val 6704"/>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rgbClr val="0070C0"/>
                </a:solidFill>
                <a:latin typeface="微软雅黑" panose="020B0503020204020204" charset="-122"/>
                <a:ea typeface="微软雅黑" panose="020B0503020204020204" charset="-122"/>
              </a:rPr>
              <a:t>Application Server</a:t>
            </a:r>
          </a:p>
        </p:txBody>
      </p:sp>
      <p:sp>
        <p:nvSpPr>
          <p:cNvPr id="28" name="圆角矩形 27"/>
          <p:cNvSpPr/>
          <p:nvPr/>
        </p:nvSpPr>
        <p:spPr>
          <a:xfrm>
            <a:off x="129298" y="1000108"/>
            <a:ext cx="11871358" cy="1714512"/>
          </a:xfrm>
          <a:prstGeom prst="roundRect">
            <a:avLst/>
          </a:prstGeom>
          <a:no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rgbClr val="0070C0"/>
                </a:solidFill>
                <a:latin typeface="微软雅黑" panose="020B0503020204020204" charset="-122"/>
                <a:ea typeface="微软雅黑" panose="020B0503020204020204" charset="-122"/>
              </a:rPr>
              <a:t>Web Server</a:t>
            </a:r>
          </a:p>
        </p:txBody>
      </p:sp>
      <p:sp>
        <p:nvSpPr>
          <p:cNvPr id="41" name="圆角矩形 40"/>
          <p:cNvSpPr/>
          <p:nvPr/>
        </p:nvSpPr>
        <p:spPr>
          <a:xfrm>
            <a:off x="263352" y="2060848"/>
            <a:ext cx="554645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Nginx / Apache Web Server</a:t>
            </a:r>
          </a:p>
        </p:txBody>
      </p:sp>
      <p:sp>
        <p:nvSpPr>
          <p:cNvPr id="42" name="圆角矩形 41"/>
          <p:cNvSpPr/>
          <p:nvPr/>
        </p:nvSpPr>
        <p:spPr>
          <a:xfrm>
            <a:off x="263352" y="1500174"/>
            <a:ext cx="11587057"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Nginx Reverse Proxy and Nginx Load Balancer </a:t>
            </a:r>
          </a:p>
        </p:txBody>
      </p:sp>
      <p:sp>
        <p:nvSpPr>
          <p:cNvPr id="43" name="圆角矩形 42"/>
          <p:cNvSpPr/>
          <p:nvPr/>
        </p:nvSpPr>
        <p:spPr>
          <a:xfrm>
            <a:off x="6312232" y="2073072"/>
            <a:ext cx="554645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Tomcat / Jetty Servlet Container</a:t>
            </a:r>
          </a:p>
        </p:txBody>
      </p:sp>
      <p:sp>
        <p:nvSpPr>
          <p:cNvPr id="44" name="圆角矩形 43"/>
          <p:cNvSpPr/>
          <p:nvPr/>
        </p:nvSpPr>
        <p:spPr>
          <a:xfrm>
            <a:off x="263352" y="3383280"/>
            <a:ext cx="554645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Cache Server and File System Server</a:t>
            </a:r>
          </a:p>
        </p:txBody>
      </p:sp>
      <p:sp>
        <p:nvSpPr>
          <p:cNvPr id="45" name="圆角矩形 44"/>
          <p:cNvSpPr/>
          <p:nvPr/>
        </p:nvSpPr>
        <p:spPr>
          <a:xfrm>
            <a:off x="263352" y="4429132"/>
            <a:ext cx="11595125"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Scheduler and Dispatcher</a:t>
            </a:r>
          </a:p>
        </p:txBody>
      </p:sp>
      <p:sp>
        <p:nvSpPr>
          <p:cNvPr id="46" name="圆角矩形 45"/>
          <p:cNvSpPr/>
          <p:nvPr/>
        </p:nvSpPr>
        <p:spPr>
          <a:xfrm>
            <a:off x="6312024" y="3383280"/>
            <a:ext cx="554645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Data Exchanger and API Executor </a:t>
            </a:r>
          </a:p>
        </p:txBody>
      </p:sp>
      <p:sp>
        <p:nvSpPr>
          <p:cNvPr id="47" name="圆角矩形 46"/>
          <p:cNvSpPr/>
          <p:nvPr/>
        </p:nvSpPr>
        <p:spPr>
          <a:xfrm>
            <a:off x="267908" y="3896686"/>
            <a:ext cx="554645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Status Flow and Rule Engine</a:t>
            </a:r>
          </a:p>
        </p:txBody>
      </p:sp>
      <p:sp>
        <p:nvSpPr>
          <p:cNvPr id="48" name="圆角矩形 47"/>
          <p:cNvSpPr/>
          <p:nvPr/>
        </p:nvSpPr>
        <p:spPr>
          <a:xfrm>
            <a:off x="6312024" y="3921605"/>
            <a:ext cx="554645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Workflow Engine and ESB Framework</a:t>
            </a:r>
          </a:p>
        </p:txBody>
      </p:sp>
      <p:sp>
        <p:nvSpPr>
          <p:cNvPr id="49" name="圆角矩形 48"/>
          <p:cNvSpPr/>
          <p:nvPr/>
        </p:nvSpPr>
        <p:spPr>
          <a:xfrm>
            <a:off x="263353" y="4959678"/>
            <a:ext cx="1159512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Spring Bean Container and Spring AOP Framework</a:t>
            </a:r>
          </a:p>
        </p:txBody>
      </p:sp>
      <p:sp>
        <p:nvSpPr>
          <p:cNvPr id="50" name="圆角矩形 49"/>
          <p:cNvSpPr/>
          <p:nvPr/>
        </p:nvSpPr>
        <p:spPr>
          <a:xfrm>
            <a:off x="263352" y="5517232"/>
            <a:ext cx="554645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MongoDB ReplicaSet Cluster Server</a:t>
            </a:r>
            <a:endParaRPr lang="en-US" altLang="zh-CN" i="1" u="sng" dirty="0">
              <a:solidFill>
                <a:schemeClr val="tx1"/>
              </a:solidFill>
              <a:latin typeface="微软雅黑" panose="020B0503020204020204" charset="-122"/>
              <a:ea typeface="微软雅黑" panose="020B0503020204020204" charset="-122"/>
            </a:endParaRPr>
          </a:p>
        </p:txBody>
      </p:sp>
      <p:sp>
        <p:nvSpPr>
          <p:cNvPr id="51" name="圆角矩形 50"/>
          <p:cNvSpPr/>
          <p:nvPr/>
        </p:nvSpPr>
        <p:spPr>
          <a:xfrm>
            <a:off x="6303955" y="5518994"/>
            <a:ext cx="5546454" cy="428628"/>
          </a:xfrm>
          <a:prstGeom prst="roundRect">
            <a:avLst/>
          </a:prstGeom>
          <a:noFill/>
          <a:ln w="25400" cmpd="sng">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Elastic Search Cluster Server</a:t>
            </a:r>
            <a:endParaRPr lang="en-US" altLang="zh-CN" i="1" u="sng" dirty="0">
              <a:solidFill>
                <a:schemeClr val="tx1"/>
              </a:solidFill>
              <a:latin typeface="微软雅黑" panose="020B0503020204020204" charset="-122"/>
              <a:ea typeface="微软雅黑" panose="020B0503020204020204" charset="-122"/>
            </a:endParaRPr>
          </a:p>
        </p:txBody>
      </p:sp>
      <p:sp>
        <p:nvSpPr>
          <p:cNvPr id="52" name="圆角矩形 51"/>
          <p:cNvSpPr/>
          <p:nvPr/>
        </p:nvSpPr>
        <p:spPr>
          <a:xfrm>
            <a:off x="263353" y="6096716"/>
            <a:ext cx="11595124" cy="428628"/>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charset="-122"/>
                <a:ea typeface="微软雅黑" panose="020B0503020204020204" charset="-122"/>
              </a:rPr>
              <a:t>MyBatis ORM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1+#ppt_w/2"/>
                                          </p:val>
                                        </p:tav>
                                        <p:tav tm="100000">
                                          <p:val>
                                            <p:strVal val="#ppt_x"/>
                                          </p:val>
                                        </p:tav>
                                      </p:tavLst>
                                    </p:anim>
                                    <p:anim calcmode="lin" valueType="num">
                                      <p:cBhvr additive="base">
                                        <p:cTn id="25"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1+#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0-#ppt_w/2"/>
                                          </p:val>
                                        </p:tav>
                                        <p:tav tm="100000">
                                          <p:val>
                                            <p:strVal val="#ppt_x"/>
                                          </p:val>
                                        </p:tav>
                                      </p:tavLst>
                                    </p:anim>
                                    <p:anim calcmode="lin" valueType="num">
                                      <p:cBhvr additive="base">
                                        <p:cTn id="4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0-#ppt_w/2"/>
                                          </p:val>
                                        </p:tav>
                                        <p:tav tm="100000">
                                          <p:val>
                                            <p:strVal val="#ppt_x"/>
                                          </p:val>
                                        </p:tav>
                                      </p:tavLst>
                                    </p:anim>
                                    <p:anim calcmode="lin" valueType="num">
                                      <p:cBhvr additive="base">
                                        <p:cTn id="7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1+#ppt_w/2"/>
                                          </p:val>
                                        </p:tav>
                                        <p:tav tm="100000">
                                          <p:val>
                                            <p:strVal val="#ppt_x"/>
                                          </p:val>
                                        </p:tav>
                                      </p:tavLst>
                                    </p:anim>
                                    <p:anim calcmode="lin" valueType="num">
                                      <p:cBhvr additive="base">
                                        <p:cTn id="7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0-#ppt_w/2"/>
                                          </p:val>
                                        </p:tav>
                                        <p:tav tm="100000">
                                          <p:val>
                                            <p:strVal val="#ppt_x"/>
                                          </p:val>
                                        </p:tav>
                                      </p:tavLst>
                                    </p:anim>
                                    <p:anim calcmode="lin" valueType="num">
                                      <p:cBhvr additive="base">
                                        <p:cTn id="8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8"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技术框架-硬件配置</a:t>
            </a:r>
          </a:p>
        </p:txBody>
      </p:sp>
      <p:graphicFrame>
        <p:nvGraphicFramePr>
          <p:cNvPr id="2" name="表格 1"/>
          <p:cNvGraphicFramePr/>
          <p:nvPr>
            <p:extLst>
              <p:ext uri="{D42A27DB-BD31-4B8C-83A1-F6EECF244321}">
                <p14:modId xmlns:p14="http://schemas.microsoft.com/office/powerpoint/2010/main" val="3671385485"/>
              </p:ext>
            </p:extLst>
          </p:nvPr>
        </p:nvGraphicFramePr>
        <p:xfrm>
          <a:off x="1149350" y="1128395"/>
          <a:ext cx="9892665" cy="1143000"/>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20000"/>
                    </a:ext>
                  </a:extLst>
                </a:gridCol>
                <a:gridCol w="5890895">
                  <a:extLst>
                    <a:ext uri="{9D8B030D-6E8A-4147-A177-3AD203B41FA5}">
                      <a16:colId xmlns:a16="http://schemas.microsoft.com/office/drawing/2014/main" val="20001"/>
                    </a:ext>
                  </a:extLst>
                </a:gridCol>
                <a:gridCol w="2153920">
                  <a:extLst>
                    <a:ext uri="{9D8B030D-6E8A-4147-A177-3AD203B41FA5}">
                      <a16:colId xmlns:a16="http://schemas.microsoft.com/office/drawing/2014/main" val="20002"/>
                    </a:ext>
                  </a:extLst>
                </a:gridCol>
              </a:tblGrid>
              <a:tr h="381000">
                <a:tc>
                  <a:txBody>
                    <a:bodyPr/>
                    <a:lstStyle/>
                    <a:p>
                      <a:pPr indent="0" algn="ctr">
                        <a:buNone/>
                      </a:pPr>
                      <a:r>
                        <a:rPr lang="zh-CN" altLang="en-US" sz="1600" b="1">
                          <a:latin typeface="微软雅黑" panose="020B0503020204020204" charset="-122"/>
                          <a:ea typeface="微软雅黑" panose="020B0503020204020204" charset="-122"/>
                          <a:cs typeface="宋体" panose="02010600030101010101" pitchFamily="2" charset="-122"/>
                        </a:rPr>
                        <a:t>类型</a:t>
                      </a:r>
                    </a:p>
                  </a:txBody>
                  <a:tcPr marL="0" marR="0" marT="0" marB="1" anchor="ctr"/>
                </a:tc>
                <a:tc>
                  <a:txBody>
                    <a:bodyPr/>
                    <a:lstStyle/>
                    <a:p>
                      <a:pPr indent="0" algn="ctr">
                        <a:buNone/>
                      </a:pPr>
                      <a:r>
                        <a:rPr lang="zh-CN" altLang="en-US" sz="1600" b="1">
                          <a:latin typeface="微软雅黑" panose="020B0503020204020204" charset="-122"/>
                          <a:ea typeface="微软雅黑" panose="020B0503020204020204" charset="-122"/>
                          <a:cs typeface="宋体" panose="02010600030101010101" pitchFamily="2" charset="-122"/>
                        </a:rPr>
                        <a:t>配置</a:t>
                      </a:r>
                    </a:p>
                  </a:txBody>
                  <a:tcPr marL="0" marR="0" marT="0" marB="1" anchor="ctr"/>
                </a:tc>
                <a:tc>
                  <a:txBody>
                    <a:bodyPr/>
                    <a:lstStyle/>
                    <a:p>
                      <a:pPr indent="0" algn="ctr">
                        <a:buNone/>
                      </a:pPr>
                      <a:r>
                        <a:rPr lang="zh-CN" altLang="en-US" sz="1600" b="1">
                          <a:latin typeface="微软雅黑" panose="020B0503020204020204" charset="-122"/>
                          <a:ea typeface="微软雅黑" panose="020B0503020204020204" charset="-122"/>
                          <a:cs typeface="宋体" panose="02010600030101010101" pitchFamily="2" charset="-122"/>
                        </a:rPr>
                        <a:t>数量</a:t>
                      </a:r>
                    </a:p>
                  </a:txBody>
                  <a:tcPr marL="0" marR="0" marT="0" marB="1" anchor="ctr"/>
                </a:tc>
                <a:extLst>
                  <a:ext uri="{0D108BD9-81ED-4DB2-BD59-A6C34878D82A}">
                    <a16:rowId xmlns:a16="http://schemas.microsoft.com/office/drawing/2014/main" val="10000"/>
                  </a:ext>
                </a:extLst>
              </a:tr>
              <a:tr h="381000">
                <a:tc>
                  <a:txBody>
                    <a:bodyPr/>
                    <a:lstStyle/>
                    <a:p>
                      <a:pPr indent="0" algn="ctr">
                        <a:buNone/>
                      </a:pPr>
                      <a:r>
                        <a:rPr lang="zh-CN" altLang="en-US" sz="1600" b="0" dirty="0">
                          <a:latin typeface="微软雅黑" panose="020B0503020204020204" charset="-122"/>
                          <a:ea typeface="微软雅黑" panose="020B0503020204020204" charset="-122"/>
                          <a:cs typeface="宋体" panose="02010600030101010101" pitchFamily="2" charset="-122"/>
                        </a:rPr>
                        <a:t>数据库服务器</a:t>
                      </a:r>
                    </a:p>
                  </a:txBody>
                  <a:tcPr marL="0" marR="0" marT="0" marB="1" anchor="ctr"/>
                </a:tc>
                <a:tc>
                  <a:txBody>
                    <a:bodyPr/>
                    <a:lstStyle/>
                    <a:p>
                      <a:pPr indent="0" algn="ctr">
                        <a:buNone/>
                      </a:pP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rPr>
                        <a:t>8C(Xeon E5-2660)64G</a:t>
                      </a:r>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内存</a:t>
                      </a: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rPr>
                        <a:t>1000G</a:t>
                      </a:r>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硬盘（主</a:t>
                      </a: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备）</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1</a:t>
                      </a:r>
                    </a:p>
                  </a:txBody>
                  <a:tcPr marL="0" marR="0" marT="0" marB="1" anchor="ctr"/>
                </a:tc>
                <a:extLst>
                  <a:ext uri="{0D108BD9-81ED-4DB2-BD59-A6C34878D82A}">
                    <a16:rowId xmlns:a16="http://schemas.microsoft.com/office/drawing/2014/main" val="10001"/>
                  </a:ext>
                </a:extLst>
              </a:tr>
              <a:tr h="381000">
                <a:tc>
                  <a:txBody>
                    <a:bodyPr/>
                    <a:lstStyle/>
                    <a:p>
                      <a:pPr indent="0" algn="ctr">
                        <a:buNone/>
                      </a:pPr>
                      <a:r>
                        <a:rPr lang="zh-CN" altLang="en-US" sz="1600" b="0" dirty="0">
                          <a:latin typeface="微软雅黑" panose="020B0503020204020204" charset="-122"/>
                          <a:ea typeface="微软雅黑" panose="020B0503020204020204" charset="-122"/>
                          <a:cs typeface="宋体" panose="02010600030101010101" pitchFamily="2" charset="-122"/>
                        </a:rPr>
                        <a:t>应用服务器</a:t>
                      </a:r>
                    </a:p>
                  </a:txBody>
                  <a:tcPr marL="0" marR="0" marT="0" marB="1" anchor="ctr"/>
                </a:tc>
                <a:tc>
                  <a:txBody>
                    <a:bodyPr/>
                    <a:lstStyle/>
                    <a:p>
                      <a:pPr indent="0" algn="ctr">
                        <a:buNone/>
                      </a:pP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rPr>
                        <a:t>8C(Xeon E5-2660)64G</a:t>
                      </a:r>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内存</a:t>
                      </a: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rPr>
                        <a:t>1000G</a:t>
                      </a:r>
                      <a:r>
                        <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rPr>
                        <a:t>硬盘</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1</a:t>
                      </a:r>
                    </a:p>
                  </a:txBody>
                  <a:tcPr marL="0" marR="0" marT="0" marB="1" anchor="ctr"/>
                </a:tc>
                <a:extLst>
                  <a:ext uri="{0D108BD9-81ED-4DB2-BD59-A6C34878D82A}">
                    <a16:rowId xmlns:a16="http://schemas.microsoft.com/office/drawing/2014/main" val="10002"/>
                  </a:ext>
                </a:extLst>
              </a:tr>
            </a:tbl>
          </a:graphicData>
        </a:graphic>
      </p:graphicFrame>
      <p:sp>
        <p:nvSpPr>
          <p:cNvPr id="3" name="文本框 2"/>
          <p:cNvSpPr txBox="1"/>
          <p:nvPr/>
        </p:nvSpPr>
        <p:spPr>
          <a:xfrm>
            <a:off x="1149350" y="2854444"/>
            <a:ext cx="9322435" cy="369332"/>
          </a:xfrm>
          <a:prstGeom prst="rect">
            <a:avLst/>
          </a:prstGeom>
          <a:noFill/>
        </p:spPr>
        <p:txBody>
          <a:bodyPr wrap="square" rtlCol="0">
            <a:spAutoFit/>
          </a:bodyPr>
          <a:lstStyle/>
          <a:p>
            <a:r>
              <a:rPr lang="zh-CN" altLang="en-US" dirty="0"/>
              <a:t>此配置已综合考虑前期成本，系统需要，以及后期可扩展性（推荐使用云服务器）</a:t>
            </a:r>
          </a:p>
        </p:txBody>
      </p:sp>
      <p:graphicFrame>
        <p:nvGraphicFramePr>
          <p:cNvPr id="5" name="表格 4"/>
          <p:cNvGraphicFramePr/>
          <p:nvPr>
            <p:extLst>
              <p:ext uri="{D42A27DB-BD31-4B8C-83A1-F6EECF244321}">
                <p14:modId xmlns:p14="http://schemas.microsoft.com/office/powerpoint/2010/main" val="2497315618"/>
              </p:ext>
            </p:extLst>
          </p:nvPr>
        </p:nvGraphicFramePr>
        <p:xfrm>
          <a:off x="1149349" y="3634225"/>
          <a:ext cx="9892665" cy="1143000"/>
        </p:xfrm>
        <a:graphic>
          <a:graphicData uri="http://schemas.openxmlformats.org/drawingml/2006/table">
            <a:tbl>
              <a:tblPr firstRow="1" bandRow="1">
                <a:tableStyleId>{5C22544A-7EE6-4342-B048-85BDC9FD1C3A}</a:tableStyleId>
              </a:tblPr>
              <a:tblGrid>
                <a:gridCol w="1858010">
                  <a:extLst>
                    <a:ext uri="{9D8B030D-6E8A-4147-A177-3AD203B41FA5}">
                      <a16:colId xmlns:a16="http://schemas.microsoft.com/office/drawing/2014/main" val="20000"/>
                    </a:ext>
                  </a:extLst>
                </a:gridCol>
                <a:gridCol w="5870575">
                  <a:extLst>
                    <a:ext uri="{9D8B030D-6E8A-4147-A177-3AD203B41FA5}">
                      <a16:colId xmlns:a16="http://schemas.microsoft.com/office/drawing/2014/main" val="20001"/>
                    </a:ext>
                  </a:extLst>
                </a:gridCol>
                <a:gridCol w="2164080">
                  <a:extLst>
                    <a:ext uri="{9D8B030D-6E8A-4147-A177-3AD203B41FA5}">
                      <a16:colId xmlns:a16="http://schemas.microsoft.com/office/drawing/2014/main" val="20002"/>
                    </a:ext>
                  </a:extLst>
                </a:gridCol>
              </a:tblGrid>
              <a:tr h="381000">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类型</a:t>
                      </a:r>
                    </a:p>
                  </a:txBody>
                  <a:tcPr marL="0" marR="0" marT="0" marB="1" anchor="ctr"/>
                </a:tc>
                <a:tc>
                  <a:txBody>
                    <a:bodyPr/>
                    <a:lstStyle/>
                    <a:p>
                      <a:pPr indent="0" algn="ctr">
                        <a:buNone/>
                      </a:pPr>
                      <a:r>
                        <a:rPr lang="zh-CN" altLang="en-US" sz="1600" b="0" dirty="0">
                          <a:latin typeface="微软雅黑" panose="020B0503020204020204" charset="-122"/>
                          <a:ea typeface="微软雅黑" panose="020B0503020204020204" charset="-122"/>
                          <a:cs typeface="宋体" panose="02010600030101010101" pitchFamily="2" charset="-122"/>
                        </a:rPr>
                        <a:t>建议带宽</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技术参数</a:t>
                      </a:r>
                    </a:p>
                  </a:txBody>
                  <a:tcPr marL="0" marR="0" marT="0" marB="1" anchor="ctr"/>
                </a:tc>
                <a:extLst>
                  <a:ext uri="{0D108BD9-81ED-4DB2-BD59-A6C34878D82A}">
                    <a16:rowId xmlns:a16="http://schemas.microsoft.com/office/drawing/2014/main" val="10000"/>
                  </a:ext>
                </a:extLst>
              </a:tr>
              <a:tr h="381000">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应用服务器</a:t>
                      </a:r>
                    </a:p>
                  </a:txBody>
                  <a:tcPr marL="0" marR="0" marT="0" marB="1" anchor="ctr"/>
                </a:tc>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50M</a:t>
                      </a:r>
                    </a:p>
                  </a:txBody>
                  <a:tcPr marL="0" marR="0" marT="0" marB="1" anchor="ctr"/>
                </a:tc>
                <a:tc>
                  <a:txBody>
                    <a:bodyPr/>
                    <a:lstStyle/>
                    <a:p>
                      <a:pPr indent="0" algn="ctr">
                        <a:buNone/>
                      </a:pPr>
                      <a:r>
                        <a:rPr lang="zh-CN" altLang="en-US" sz="1600" b="0" dirty="0">
                          <a:latin typeface="微软雅黑" panose="020B0503020204020204" charset="-122"/>
                          <a:ea typeface="微软雅黑" panose="020B0503020204020204" charset="-122"/>
                          <a:cs typeface="宋体" panose="02010600030101010101" pitchFamily="2" charset="-122"/>
                        </a:rPr>
                        <a:t>支持数据交互</a:t>
                      </a:r>
                    </a:p>
                  </a:txBody>
                  <a:tcPr marL="0" marR="0" marT="0" marB="1" anchor="ctr"/>
                </a:tc>
                <a:extLst>
                  <a:ext uri="{0D108BD9-81ED-4DB2-BD59-A6C34878D82A}">
                    <a16:rowId xmlns:a16="http://schemas.microsoft.com/office/drawing/2014/main" val="10001"/>
                  </a:ext>
                </a:extLst>
              </a:tr>
              <a:tr h="381000">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文件服务器</a:t>
                      </a:r>
                    </a:p>
                  </a:txBody>
                  <a:tcPr marL="0" marR="0" marT="0" marB="1" anchor="ctr"/>
                </a:tc>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50M</a:t>
                      </a:r>
                    </a:p>
                  </a:txBody>
                  <a:tcPr marL="0" marR="0" marT="0" marB="1" anchor="ctr"/>
                </a:tc>
                <a:tc>
                  <a:txBody>
                    <a:bodyPr/>
                    <a:lstStyle/>
                    <a:p>
                      <a:pPr indent="0" algn="ctr">
                        <a:buNone/>
                      </a:pPr>
                      <a:r>
                        <a:rPr lang="zh-CN" altLang="en-US" sz="1600" b="0" dirty="0">
                          <a:latin typeface="微软雅黑" panose="020B0503020204020204" charset="-122"/>
                          <a:ea typeface="微软雅黑" panose="020B0503020204020204" charset="-122"/>
                          <a:cs typeface="宋体" panose="02010600030101010101" pitchFamily="2" charset="-122"/>
                        </a:rPr>
                        <a:t>支持图文数据传输</a:t>
                      </a:r>
                    </a:p>
                  </a:txBody>
                  <a:tcPr marL="0" marR="0" marT="0" marB="1"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988060" y="29845"/>
            <a:ext cx="9985375" cy="904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zh-CN" altLang="en-US" sz="3600">
              <a:solidFill>
                <a:schemeClr val="tx1"/>
              </a:solidFill>
              <a:latin typeface="微软雅黑" panose="020B0503020204020204" charset="-122"/>
              <a:ea typeface="微软雅黑" panose="020B0503020204020204" charset="-122"/>
            </a:endParaRPr>
          </a:p>
        </p:txBody>
      </p:sp>
      <p:sp>
        <p:nvSpPr>
          <p:cNvPr id="13" name="TextBox 89"/>
          <p:cNvSpPr/>
          <p:nvPr/>
        </p:nvSpPr>
        <p:spPr bwMode="auto">
          <a:xfrm>
            <a:off x="88900" y="89535"/>
            <a:ext cx="391858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技术框架-软件配置</a:t>
            </a:r>
          </a:p>
        </p:txBody>
      </p:sp>
      <p:graphicFrame>
        <p:nvGraphicFramePr>
          <p:cNvPr id="2" name="表格 1"/>
          <p:cNvGraphicFramePr/>
          <p:nvPr/>
        </p:nvGraphicFramePr>
        <p:xfrm>
          <a:off x="579120" y="2016760"/>
          <a:ext cx="11033760" cy="3048000"/>
        </p:xfrm>
        <a:graphic>
          <a:graphicData uri="http://schemas.openxmlformats.org/drawingml/2006/table">
            <a:tbl>
              <a:tblPr firstRow="1" bandRow="1">
                <a:tableStyleId>{5C22544A-7EE6-4342-B048-85BDC9FD1C3A}</a:tableStyleId>
              </a:tblPr>
              <a:tblGrid>
                <a:gridCol w="2718435">
                  <a:extLst>
                    <a:ext uri="{9D8B030D-6E8A-4147-A177-3AD203B41FA5}">
                      <a16:colId xmlns:a16="http://schemas.microsoft.com/office/drawing/2014/main" val="20000"/>
                    </a:ext>
                  </a:extLst>
                </a:gridCol>
                <a:gridCol w="4637405">
                  <a:extLst>
                    <a:ext uri="{9D8B030D-6E8A-4147-A177-3AD203B41FA5}">
                      <a16:colId xmlns:a16="http://schemas.microsoft.com/office/drawing/2014/main" val="20001"/>
                    </a:ext>
                  </a:extLst>
                </a:gridCol>
                <a:gridCol w="3677920">
                  <a:extLst>
                    <a:ext uri="{9D8B030D-6E8A-4147-A177-3AD203B41FA5}">
                      <a16:colId xmlns:a16="http://schemas.microsoft.com/office/drawing/2014/main" val="20002"/>
                    </a:ext>
                  </a:extLst>
                </a:gridCol>
              </a:tblGrid>
              <a:tr h="381000">
                <a:tc>
                  <a:txBody>
                    <a:bodyPr/>
                    <a:lstStyle/>
                    <a:p>
                      <a:pPr algn="ctr">
                        <a:buNone/>
                      </a:pPr>
                      <a:r>
                        <a:rPr lang="zh-CN" altLang="en-US" dirty="0">
                          <a:latin typeface="微软雅黑" panose="020B0503020204020204" charset="-122"/>
                          <a:ea typeface="微软雅黑" panose="020B0503020204020204" charset="-122"/>
                        </a:rPr>
                        <a:t>软件</a:t>
                      </a:r>
                    </a:p>
                  </a:txBody>
                  <a:tcPr anchor="ctr"/>
                </a:tc>
                <a:tc>
                  <a:txBody>
                    <a:bodyPr/>
                    <a:lstStyle/>
                    <a:p>
                      <a:pPr algn="ctr">
                        <a:buNone/>
                      </a:pPr>
                      <a:r>
                        <a:rPr lang="zh-CN" altLang="en-US">
                          <a:latin typeface="微软雅黑" panose="020B0503020204020204" charset="-122"/>
                          <a:ea typeface="微软雅黑" panose="020B0503020204020204" charset="-122"/>
                        </a:rPr>
                        <a:t>功能</a:t>
                      </a:r>
                    </a:p>
                  </a:txBody>
                  <a:tcPr anchor="ctr"/>
                </a:tc>
                <a:tc>
                  <a:txBody>
                    <a:bodyPr/>
                    <a:lstStyle/>
                    <a:p>
                      <a:pPr algn="ctr">
                        <a:buNone/>
                      </a:pPr>
                      <a:r>
                        <a:rPr lang="zh-CN" altLang="en-US">
                          <a:latin typeface="微软雅黑" panose="020B0503020204020204" charset="-122"/>
                          <a:ea typeface="微软雅黑" panose="020B0503020204020204" charset="-122"/>
                        </a:rPr>
                        <a:t>版本</a:t>
                      </a:r>
                    </a:p>
                  </a:txBody>
                  <a:tcPr anchor="ctr"/>
                </a:tc>
                <a:extLst>
                  <a:ext uri="{0D108BD9-81ED-4DB2-BD59-A6C34878D82A}">
                    <a16:rowId xmlns:a16="http://schemas.microsoft.com/office/drawing/2014/main" val="10000"/>
                  </a:ext>
                </a:extLst>
              </a:tr>
              <a:tr h="381000">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ORACLE</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承担后台核心数据存储、访问、计算需要</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11g   64</a:t>
                      </a:r>
                      <a:r>
                        <a:rPr lang="zh-CN" altLang="en-US" sz="1600" b="0" dirty="0">
                          <a:latin typeface="微软雅黑" panose="020B0503020204020204" charset="-122"/>
                          <a:ea typeface="微软雅黑" panose="020B0503020204020204" charset="-122"/>
                          <a:cs typeface="宋体" panose="02010600030101010101" pitchFamily="2" charset="-122"/>
                        </a:rPr>
                        <a:t>位</a:t>
                      </a:r>
                    </a:p>
                  </a:txBody>
                  <a:tcPr marL="0" marR="0" marT="0" marB="1" anchor="ctr"/>
                </a:tc>
                <a:extLst>
                  <a:ext uri="{0D108BD9-81ED-4DB2-BD59-A6C34878D82A}">
                    <a16:rowId xmlns:a16="http://schemas.microsoft.com/office/drawing/2014/main" val="10001"/>
                  </a:ext>
                </a:extLst>
              </a:tr>
              <a:tr h="381000">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MONGODB</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承担前端展现类数据的存储、访问</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3.x    64</a:t>
                      </a:r>
                      <a:r>
                        <a:rPr lang="zh-CN" altLang="en-US" sz="1600" b="0" dirty="0">
                          <a:latin typeface="微软雅黑" panose="020B0503020204020204" charset="-122"/>
                          <a:ea typeface="微软雅黑" panose="020B0503020204020204" charset="-122"/>
                          <a:cs typeface="宋体" panose="02010600030101010101" pitchFamily="2" charset="-122"/>
                        </a:rPr>
                        <a:t>位 </a:t>
                      </a:r>
                    </a:p>
                  </a:txBody>
                  <a:tcPr marL="0" marR="0" marT="0" marB="1" anchor="ctr"/>
                </a:tc>
                <a:extLst>
                  <a:ext uri="{0D108BD9-81ED-4DB2-BD59-A6C34878D82A}">
                    <a16:rowId xmlns:a16="http://schemas.microsoft.com/office/drawing/2014/main" val="10002"/>
                  </a:ext>
                </a:extLst>
              </a:tr>
              <a:tr h="381000">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TOMCAT</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承担系统应用发布和访问</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7.x    64</a:t>
                      </a:r>
                      <a:r>
                        <a:rPr lang="zh-CN" altLang="en-US" sz="1600" b="0" dirty="0">
                          <a:latin typeface="微软雅黑" panose="020B0503020204020204" charset="-122"/>
                          <a:ea typeface="微软雅黑" panose="020B0503020204020204" charset="-122"/>
                          <a:cs typeface="宋体" panose="02010600030101010101" pitchFamily="2" charset="-122"/>
                        </a:rPr>
                        <a:t>位</a:t>
                      </a:r>
                    </a:p>
                  </a:txBody>
                  <a:tcPr marL="0" marR="0" marT="0" marB="1" anchor="ctr"/>
                </a:tc>
                <a:extLst>
                  <a:ext uri="{0D108BD9-81ED-4DB2-BD59-A6C34878D82A}">
                    <a16:rowId xmlns:a16="http://schemas.microsoft.com/office/drawing/2014/main" val="10003"/>
                  </a:ext>
                </a:extLst>
              </a:tr>
              <a:tr h="381000">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CENTOS</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数据库及应用服务器操作系统</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6.x    64</a:t>
                      </a:r>
                      <a:r>
                        <a:rPr lang="zh-CN" altLang="en-US" sz="1600" b="0" dirty="0">
                          <a:latin typeface="微软雅黑" panose="020B0503020204020204" charset="-122"/>
                          <a:ea typeface="微软雅黑" panose="020B0503020204020204" charset="-122"/>
                          <a:cs typeface="宋体" panose="02010600030101010101" pitchFamily="2" charset="-122"/>
                        </a:rPr>
                        <a:t>位</a:t>
                      </a:r>
                    </a:p>
                  </a:txBody>
                  <a:tcPr marL="0" marR="0" marT="0" marB="1" anchor="ctr"/>
                </a:tc>
                <a:extLst>
                  <a:ext uri="{0D108BD9-81ED-4DB2-BD59-A6C34878D82A}">
                    <a16:rowId xmlns:a16="http://schemas.microsoft.com/office/drawing/2014/main" val="10004"/>
                  </a:ext>
                </a:extLst>
              </a:tr>
              <a:tr h="381000">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Nginx</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HTTP 代理服务器</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1.10</a:t>
                      </a:r>
                    </a:p>
                  </a:txBody>
                  <a:tcPr marL="0" marR="0" marT="0" marB="1" anchor="ctr"/>
                </a:tc>
                <a:extLst>
                  <a:ext uri="{0D108BD9-81ED-4DB2-BD59-A6C34878D82A}">
                    <a16:rowId xmlns:a16="http://schemas.microsoft.com/office/drawing/2014/main" val="10005"/>
                  </a:ext>
                </a:extLst>
              </a:tr>
              <a:tr h="381000">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Redis</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高性能 Key value 存储</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2.8</a:t>
                      </a:r>
                    </a:p>
                  </a:txBody>
                  <a:tcPr marL="0" marR="0" marT="0" marB="1" anchor="ctr"/>
                </a:tc>
                <a:extLst>
                  <a:ext uri="{0D108BD9-81ED-4DB2-BD59-A6C34878D82A}">
                    <a16:rowId xmlns:a16="http://schemas.microsoft.com/office/drawing/2014/main" val="10006"/>
                  </a:ext>
                </a:extLst>
              </a:tr>
              <a:tr h="381000">
                <a:tc>
                  <a:txBody>
                    <a:bodyPr/>
                    <a:lstStyle/>
                    <a:p>
                      <a:pPr indent="0" algn="ctr">
                        <a:buNone/>
                      </a:pPr>
                      <a:r>
                        <a:rPr lang="en-US" altLang="zh-CN" sz="1600" b="0">
                          <a:latin typeface="微软雅黑" panose="020B0503020204020204" charset="-122"/>
                          <a:ea typeface="微软雅黑" panose="020B0503020204020204" charset="-122"/>
                          <a:cs typeface="宋体" panose="02010600030101010101" pitchFamily="2" charset="-122"/>
                        </a:rPr>
                        <a:t>JDK</a:t>
                      </a:r>
                    </a:p>
                  </a:txBody>
                  <a:tcPr marL="0" marR="0" marT="0" marB="1" anchor="ctr"/>
                </a:tc>
                <a:tc>
                  <a:txBody>
                    <a:bodyPr/>
                    <a:lstStyle/>
                    <a:p>
                      <a:pPr indent="0" algn="ctr">
                        <a:buNone/>
                      </a:pPr>
                      <a:r>
                        <a:rPr lang="zh-CN" altLang="en-US" sz="1600" b="0">
                          <a:latin typeface="微软雅黑" panose="020B0503020204020204" charset="-122"/>
                          <a:ea typeface="微软雅黑" panose="020B0503020204020204" charset="-122"/>
                          <a:cs typeface="宋体" panose="02010600030101010101" pitchFamily="2" charset="-122"/>
                        </a:rPr>
                        <a:t>JAVA 开发 SDK 包</a:t>
                      </a:r>
                    </a:p>
                  </a:txBody>
                  <a:tcPr marL="0" marR="0" marT="0" marB="1" anchor="ctr"/>
                </a:tc>
                <a:tc>
                  <a:txBody>
                    <a:bodyPr/>
                    <a:lstStyle/>
                    <a:p>
                      <a:pPr indent="0" algn="ctr">
                        <a:buNone/>
                      </a:pPr>
                      <a:r>
                        <a:rPr lang="en-US" altLang="zh-CN" sz="1600" b="0" dirty="0">
                          <a:latin typeface="微软雅黑" panose="020B0503020204020204" charset="-122"/>
                          <a:ea typeface="微软雅黑" panose="020B0503020204020204" charset="-122"/>
                          <a:cs typeface="宋体" panose="02010600030101010101" pitchFamily="2" charset="-122"/>
                        </a:rPr>
                        <a:t>1.7</a:t>
                      </a:r>
                    </a:p>
                  </a:txBody>
                  <a:tcPr marL="0" marR="0" marT="0" marB="1"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文本框 17"/>
          <p:cNvSpPr txBox="1"/>
          <p:nvPr/>
        </p:nvSpPr>
        <p:spPr>
          <a:xfrm>
            <a:off x="4449763" y="2686050"/>
            <a:ext cx="4319587" cy="737235"/>
          </a:xfrm>
          <a:prstGeom prst="rect">
            <a:avLst/>
          </a:prstGeom>
          <a:noFill/>
        </p:spPr>
        <p:txBody>
          <a:bodyPr>
            <a:spAutoFit/>
          </a:bodyPr>
          <a:lstStyle/>
          <a:p>
            <a:r>
              <a:rPr lang="zh-CN" altLang="en-US" sz="4200" b="1">
                <a:solidFill>
                  <a:schemeClr val="bg1"/>
                </a:solidFill>
                <a:latin typeface="微软雅黑" panose="020B0503020204020204" charset="-122"/>
                <a:ea typeface="微软雅黑" panose="020B0503020204020204" charset="-122"/>
              </a:rPr>
              <a:t>实施计划</a:t>
            </a:r>
          </a:p>
        </p:txBody>
      </p:sp>
      <p:grpSp>
        <p:nvGrpSpPr>
          <p:cNvPr id="76" name="组合 75"/>
          <p:cNvGrpSpPr/>
          <p:nvPr/>
        </p:nvGrpSpPr>
        <p:grpSpPr bwMode="auto">
          <a:xfrm>
            <a:off x="4656138" y="1531938"/>
            <a:ext cx="552450" cy="552450"/>
            <a:chOff x="3543574" y="4265651"/>
            <a:chExt cx="414516" cy="414516"/>
          </a:xfrm>
        </p:grpSpPr>
        <p:sp>
          <p:nvSpPr>
            <p:cNvPr id="4" name="椭圆 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7" name="组合 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7" name="组合 76"/>
          <p:cNvGrpSpPr/>
          <p:nvPr/>
        </p:nvGrpSpPr>
        <p:grpSpPr bwMode="auto">
          <a:xfrm>
            <a:off x="5400675" y="1531938"/>
            <a:ext cx="552450" cy="552450"/>
            <a:chOff x="4102125" y="4265651"/>
            <a:chExt cx="414516" cy="414516"/>
          </a:xfrm>
        </p:grpSpPr>
        <p:sp>
          <p:nvSpPr>
            <p:cNvPr id="11" name="椭圆 10"/>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12" name="组合 11"/>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9" name="组合 78"/>
          <p:cNvGrpSpPr/>
          <p:nvPr/>
        </p:nvGrpSpPr>
        <p:grpSpPr bwMode="auto">
          <a:xfrm>
            <a:off x="6838950" y="1531938"/>
            <a:ext cx="554038" cy="552450"/>
            <a:chOff x="5181486" y="4265651"/>
            <a:chExt cx="414516" cy="414516"/>
          </a:xfrm>
        </p:grpSpPr>
        <p:sp>
          <p:nvSpPr>
            <p:cNvPr id="13" name="椭圆 1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solidFill>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A9D18E"/>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5865">
                <a:latin typeface="微软雅黑" panose="020B0503020204020204" charset="-122"/>
                <a:ea typeface="微软雅黑" panose="020B0503020204020204" charset="-122"/>
              </a:endParaRPr>
            </a:p>
          </p:txBody>
        </p:sp>
        <p:sp>
          <p:nvSpPr>
            <p:cNvPr id="27659" name="Text Box 58"/>
            <p:cNvSpPr txBox="1">
              <a:spLocks noChangeArrowheads="1"/>
            </p:cNvSpPr>
            <p:nvPr/>
          </p:nvSpPr>
          <p:spPr bwMode="auto">
            <a:xfrm>
              <a:off x="1159958" y="3077737"/>
              <a:ext cx="782803" cy="708203"/>
            </a:xfrm>
            <a:prstGeom prst="rect">
              <a:avLst/>
            </a:prstGeom>
            <a:noFill/>
            <a:ln w="9525">
              <a:noFill/>
              <a:miter lim="800000"/>
            </a:ln>
          </p:spPr>
          <p:txBody>
            <a:bodyPr>
              <a:spAutoFit/>
            </a:bodyPr>
            <a:lstStyle/>
            <a:p>
              <a:pPr algn="ctr"/>
              <a:r>
                <a:rPr lang="en-US" altLang="zh-CN" sz="8800">
                  <a:solidFill>
                    <a:schemeClr val="bg1"/>
                  </a:solidFill>
                  <a:latin typeface="Impact" panose="020B0806030902050204" pitchFamily="34" charset="0"/>
                  <a:ea typeface="微软雅黑" panose="020B0503020204020204" charset="-122"/>
                </a:rPr>
                <a:t>03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748" y="89380"/>
            <a:ext cx="304355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实施方案-整体规划</a:t>
            </a:r>
          </a:p>
        </p:txBody>
      </p:sp>
      <p:sp>
        <p:nvSpPr>
          <p:cNvPr id="3" name="Freeform 2"/>
          <p:cNvSpPr/>
          <p:nvPr/>
        </p:nvSpPr>
        <p:spPr bwMode="auto">
          <a:xfrm>
            <a:off x="2456477" y="150878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fontAlgn="base">
              <a:spcBef>
                <a:spcPct val="0"/>
              </a:spcBef>
              <a:spcAft>
                <a:spcPct val="0"/>
              </a:spcAft>
              <a:defRPr/>
            </a:pPr>
            <a:endParaRPr lang="zh-CN" altLang="en-US" sz="1735" b="1" kern="0">
              <a:solidFill>
                <a:srgbClr val="000000"/>
              </a:solidFill>
              <a:latin typeface="微软雅黑" panose="020B0503020204020204" charset="-122"/>
              <a:ea typeface="微软雅黑" panose="020B0503020204020204" charset="-122"/>
            </a:endParaRPr>
          </a:p>
        </p:txBody>
      </p:sp>
      <p:sp>
        <p:nvSpPr>
          <p:cNvPr id="4" name="圆角矩形 3"/>
          <p:cNvSpPr/>
          <p:nvPr/>
        </p:nvSpPr>
        <p:spPr>
          <a:xfrm>
            <a:off x="3342925" y="4661310"/>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n-US" altLang="zh-CN" sz="1735" dirty="0">
                <a:latin typeface="微软雅黑" panose="020B0503020204020204" charset="-122"/>
                <a:ea typeface="微软雅黑" panose="020B0503020204020204" charset="-122"/>
              </a:rPr>
              <a:t>ERP</a:t>
            </a:r>
            <a:r>
              <a:rPr lang="zh-CN" altLang="en-US" sz="1735" dirty="0">
                <a:latin typeface="微软雅黑" panose="020B0503020204020204" charset="-122"/>
                <a:ea typeface="微软雅黑" panose="020B0503020204020204" charset="-122"/>
              </a:rPr>
              <a:t>功能研发</a:t>
            </a:r>
          </a:p>
        </p:txBody>
      </p:sp>
      <p:sp>
        <p:nvSpPr>
          <p:cNvPr id="5" name="圆角矩形 4"/>
          <p:cNvSpPr/>
          <p:nvPr/>
        </p:nvSpPr>
        <p:spPr>
          <a:xfrm>
            <a:off x="4912399" y="3814706"/>
            <a:ext cx="2122372" cy="392955"/>
          </a:xfrm>
          <a:prstGeom prst="roundRect">
            <a:avLst/>
          </a:prstGeom>
          <a:solidFill>
            <a:srgbClr val="A9D18E"/>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n-US" altLang="zh-CN" sz="1735" dirty="0">
                <a:latin typeface="微软雅黑" panose="020B0503020204020204" charset="-122"/>
                <a:ea typeface="微软雅黑" panose="020B0503020204020204" charset="-122"/>
              </a:rPr>
              <a:t>ERP</a:t>
            </a:r>
            <a:r>
              <a:rPr lang="zh-CN" altLang="en-US" sz="1735" dirty="0">
                <a:latin typeface="微软雅黑" panose="020B0503020204020204" charset="-122"/>
                <a:ea typeface="微软雅黑" panose="020B0503020204020204" charset="-122"/>
              </a:rPr>
              <a:t>系统实施</a:t>
            </a:r>
          </a:p>
        </p:txBody>
      </p:sp>
      <p:sp>
        <p:nvSpPr>
          <p:cNvPr id="6" name="圆角矩形 5"/>
          <p:cNvSpPr/>
          <p:nvPr/>
        </p:nvSpPr>
        <p:spPr>
          <a:xfrm>
            <a:off x="6373201" y="2943950"/>
            <a:ext cx="2122372" cy="392955"/>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charset="-122"/>
                <a:ea typeface="微软雅黑" panose="020B0503020204020204" charset="-122"/>
                <a:sym typeface="+mn-ea"/>
              </a:rPr>
              <a:t>万镇通全渠道平台</a:t>
            </a:r>
            <a:endParaRPr lang="zh-CN" altLang="en-US" sz="1735" dirty="0">
              <a:latin typeface="微软雅黑" panose="020B0503020204020204" charset="-122"/>
              <a:ea typeface="微软雅黑" panose="020B0503020204020204" charset="-122"/>
            </a:endParaRPr>
          </a:p>
        </p:txBody>
      </p:sp>
      <p:sp>
        <p:nvSpPr>
          <p:cNvPr id="2" name="圆角矩形 1"/>
          <p:cNvSpPr/>
          <p:nvPr/>
        </p:nvSpPr>
        <p:spPr>
          <a:xfrm>
            <a:off x="2001036" y="5513254"/>
            <a:ext cx="2122372" cy="392955"/>
          </a:xfrm>
          <a:prstGeom prst="roundRect">
            <a:avLst/>
          </a:prstGeom>
          <a:solidFill>
            <a:srgbClr val="020E3E"/>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charset="-122"/>
                <a:ea typeface="微软雅黑" panose="020B0503020204020204" charset="-122"/>
              </a:rPr>
              <a:t>系统需求调研</a:t>
            </a:r>
          </a:p>
        </p:txBody>
      </p:sp>
      <p:sp>
        <p:nvSpPr>
          <p:cNvPr id="10" name="矩形 9"/>
          <p:cNvSpPr/>
          <p:nvPr/>
        </p:nvSpPr>
        <p:spPr>
          <a:xfrm>
            <a:off x="4547870" y="5544820"/>
            <a:ext cx="3371850" cy="329565"/>
          </a:xfrm>
          <a:prstGeom prst="rect">
            <a:avLst/>
          </a:prstGeom>
          <a:ln>
            <a:solidFill>
              <a:srgbClr val="01458E"/>
            </a:solidFill>
            <a:prstDash val="dash"/>
          </a:ln>
        </p:spPr>
        <p:txBody>
          <a:bodyPr wrap="square" lIns="83831" tIns="41916" rIns="83831" bIns="41916">
            <a:spAutoFit/>
          </a:bodyPr>
          <a:lstStyle/>
          <a:p>
            <a:pPr algn="ctr"/>
            <a:r>
              <a:rPr lang="zh-CN" altLang="en-US" sz="1600" dirty="0">
                <a:solidFill>
                  <a:schemeClr val="tx1">
                    <a:lumMod val="75000"/>
                    <a:lumOff val="25000"/>
                  </a:schemeClr>
                </a:solidFill>
                <a:latin typeface="微软雅黑" panose="020B0503020204020204" charset="-122"/>
                <a:ea typeface="微软雅黑" panose="020B0503020204020204" charset="-122"/>
              </a:rPr>
              <a:t>完成万镇通业务场景及需求调研</a:t>
            </a:r>
          </a:p>
        </p:txBody>
      </p:sp>
      <p:sp>
        <p:nvSpPr>
          <p:cNvPr id="11" name="矩形 10"/>
          <p:cNvSpPr/>
          <p:nvPr/>
        </p:nvSpPr>
        <p:spPr>
          <a:xfrm>
            <a:off x="5840730" y="4693285"/>
            <a:ext cx="3803650" cy="329565"/>
          </a:xfrm>
          <a:prstGeom prst="rect">
            <a:avLst/>
          </a:prstGeom>
          <a:ln>
            <a:solidFill>
              <a:srgbClr val="01458E"/>
            </a:solidFill>
            <a:prstDash val="dash"/>
          </a:ln>
        </p:spPr>
        <p:txBody>
          <a:bodyPr wrap="square" lIns="83831" tIns="41916" rIns="83831" bIns="41916">
            <a:spAutoFit/>
          </a:bodyPr>
          <a:lstStyle/>
          <a:p>
            <a:pPr algn="l"/>
            <a:r>
              <a:rPr lang="zh-CN" altLang="en-US" sz="1600" dirty="0">
                <a:solidFill>
                  <a:schemeClr val="tx1">
                    <a:lumMod val="75000"/>
                    <a:lumOff val="25000"/>
                  </a:schemeClr>
                </a:solidFill>
                <a:latin typeface="微软雅黑" panose="020B0503020204020204" charset="-122"/>
                <a:ea typeface="微软雅黑" panose="020B0503020204020204" charset="-122"/>
              </a:rPr>
              <a:t>完成万镇通一期基本功能研发</a:t>
            </a:r>
          </a:p>
        </p:txBody>
      </p:sp>
      <p:sp>
        <p:nvSpPr>
          <p:cNvPr id="12" name="矩形 11"/>
          <p:cNvSpPr/>
          <p:nvPr/>
        </p:nvSpPr>
        <p:spPr>
          <a:xfrm>
            <a:off x="7314565" y="3846195"/>
            <a:ext cx="3961765" cy="329565"/>
          </a:xfrm>
          <a:prstGeom prst="rect">
            <a:avLst/>
          </a:prstGeom>
          <a:ln>
            <a:solidFill>
              <a:srgbClr val="01458E"/>
            </a:solidFill>
            <a:prstDash val="dash"/>
          </a:ln>
        </p:spPr>
        <p:txBody>
          <a:bodyPr wrap="square" lIns="83831" tIns="41916" rIns="83831" bIns="41916">
            <a:spAutoFit/>
          </a:bodyPr>
          <a:lstStyle/>
          <a:p>
            <a:pPr algn="l"/>
            <a:r>
              <a:rPr lang="zh-CN" altLang="en-US" sz="1600" dirty="0">
                <a:solidFill>
                  <a:schemeClr val="tx1">
                    <a:lumMod val="75000"/>
                    <a:lumOff val="25000"/>
                  </a:schemeClr>
                </a:solidFill>
                <a:latin typeface="微软雅黑" panose="020B0503020204020204" charset="-122"/>
                <a:ea typeface="微软雅黑" panose="020B0503020204020204" charset="-122"/>
              </a:rPr>
              <a:t>万镇通</a:t>
            </a:r>
            <a:r>
              <a:rPr lang="en-US" altLang="zh-CN" sz="1600" dirty="0">
                <a:solidFill>
                  <a:schemeClr val="tx1">
                    <a:lumMod val="75000"/>
                    <a:lumOff val="25000"/>
                  </a:schemeClr>
                </a:solidFill>
                <a:latin typeface="微软雅黑" panose="020B0503020204020204" charset="-122"/>
                <a:ea typeface="微软雅黑" panose="020B0503020204020204" charset="-122"/>
              </a:rPr>
              <a:t>ERP</a:t>
            </a:r>
            <a:r>
              <a:rPr lang="zh-CN" altLang="en-US" sz="1600" dirty="0">
                <a:solidFill>
                  <a:schemeClr val="tx1">
                    <a:lumMod val="75000"/>
                    <a:lumOff val="25000"/>
                  </a:schemeClr>
                </a:solidFill>
                <a:latin typeface="微软雅黑" panose="020B0503020204020204" charset="-122"/>
                <a:ea typeface="微软雅黑" panose="020B0503020204020204" charset="-122"/>
              </a:rPr>
              <a:t>系统上线</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3" name="矩形 12"/>
          <p:cNvSpPr/>
          <p:nvPr/>
        </p:nvSpPr>
        <p:spPr>
          <a:xfrm>
            <a:off x="8803640" y="2975610"/>
            <a:ext cx="3262630" cy="329565"/>
          </a:xfrm>
          <a:prstGeom prst="rect">
            <a:avLst/>
          </a:prstGeom>
          <a:ln>
            <a:solidFill>
              <a:srgbClr val="01458E"/>
            </a:solidFill>
            <a:prstDash val="dash"/>
          </a:ln>
        </p:spPr>
        <p:txBody>
          <a:bodyPr wrap="square" lIns="83831" tIns="41916" rIns="83831" bIns="41916">
            <a:spAutoFit/>
          </a:bodyPr>
          <a:lstStyle/>
          <a:p>
            <a:pPr algn="l"/>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万镇通全渠道平台上线，打通</a:t>
            </a: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ERP</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15" name="Content Placeholder 2"/>
          <p:cNvSpPr txBox="1"/>
          <p:nvPr/>
        </p:nvSpPr>
        <p:spPr>
          <a:xfrm>
            <a:off x="322580" y="1609090"/>
            <a:ext cx="4589145" cy="1988185"/>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600" dirty="0">
                <a:solidFill>
                  <a:schemeClr val="tx1">
                    <a:lumMod val="75000"/>
                    <a:lumOff val="25000"/>
                  </a:schemeClr>
                </a:solidFill>
                <a:latin typeface="微软雅黑" panose="020B0503020204020204" charset="-122"/>
                <a:ea typeface="微软雅黑" panose="020B0503020204020204" charset="-122"/>
              </a:rPr>
              <a:t>通过研发加盟商、新零售业态和信息系统，逐步将企业由销售为主体的经营体系升级为以服务为主体的运营体系，最后打通多业态会员系统，形成以会员（顾客和经销商）为中心的信息服务平台，线上线下一体化，打造企业信息平台。</a:t>
            </a:r>
          </a:p>
        </p:txBody>
      </p:sp>
      <p:sp>
        <p:nvSpPr>
          <p:cNvPr id="16" name="Title 13"/>
          <p:cNvSpPr txBox="1"/>
          <p:nvPr/>
        </p:nvSpPr>
        <p:spPr>
          <a:xfrm>
            <a:off x="352425" y="1102995"/>
            <a:ext cx="3364865" cy="5854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65" b="1" dirty="0">
                <a:solidFill>
                  <a:schemeClr val="accent1"/>
                </a:solidFill>
                <a:latin typeface="微软雅黑" panose="020B0503020204020204" charset="-122"/>
                <a:ea typeface="微软雅黑" panose="020B0503020204020204" charset="-122"/>
              </a:rPr>
              <a:t>信息平台发展规划</a:t>
            </a:r>
          </a:p>
        </p:txBody>
      </p:sp>
      <p:sp>
        <p:nvSpPr>
          <p:cNvPr id="7" name="圆角矩形 6"/>
          <p:cNvSpPr/>
          <p:nvPr/>
        </p:nvSpPr>
        <p:spPr>
          <a:xfrm>
            <a:off x="7521281" y="2113370"/>
            <a:ext cx="2122372" cy="392955"/>
          </a:xfrm>
          <a:prstGeom prst="roundRect">
            <a:avLst/>
          </a:prstGeom>
          <a:solidFill>
            <a:srgbClr val="5B9BD5"/>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charset="-122"/>
                <a:ea typeface="微软雅黑" panose="020B0503020204020204" charset="-122"/>
              </a:rPr>
              <a:t>系统迭代升级</a:t>
            </a:r>
          </a:p>
        </p:txBody>
      </p:sp>
      <p:sp>
        <p:nvSpPr>
          <p:cNvPr id="8" name="矩形 7"/>
          <p:cNvSpPr/>
          <p:nvPr/>
        </p:nvSpPr>
        <p:spPr>
          <a:xfrm>
            <a:off x="9880606" y="2176662"/>
            <a:ext cx="2105557" cy="329565"/>
          </a:xfrm>
          <a:prstGeom prst="rect">
            <a:avLst/>
          </a:prstGeom>
          <a:ln>
            <a:solidFill>
              <a:srgbClr val="01458E"/>
            </a:solidFill>
            <a:prstDash val="dash"/>
          </a:ln>
        </p:spPr>
        <p:txBody>
          <a:bodyPr wrap="square" lIns="83831" tIns="41916" rIns="83831" bIns="41916">
            <a:spAutoFit/>
          </a:bodyPr>
          <a:lstStyle/>
          <a:p>
            <a:pPr algn="l"/>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远期功能迭代实施</a:t>
            </a:r>
          </a:p>
        </p:txBody>
      </p:sp>
      <p:sp>
        <p:nvSpPr>
          <p:cNvPr id="14" name="文本框 13"/>
          <p:cNvSpPr txBox="1"/>
          <p:nvPr/>
        </p:nvSpPr>
        <p:spPr>
          <a:xfrm>
            <a:off x="2245995" y="6039485"/>
            <a:ext cx="1973580" cy="368300"/>
          </a:xfrm>
          <a:prstGeom prst="rect">
            <a:avLst/>
          </a:prstGeom>
          <a:noFill/>
        </p:spPr>
        <p:txBody>
          <a:bodyPr wrap="square" rtlCol="0">
            <a:spAutoFit/>
          </a:bodyPr>
          <a:lstStyle/>
          <a:p>
            <a:r>
              <a:rPr lang="en-US" altLang="zh-CN"/>
              <a:t>2018</a:t>
            </a:r>
            <a:r>
              <a:rPr lang="zh-CN" altLang="en-US"/>
              <a:t>年</a:t>
            </a:r>
            <a:r>
              <a:rPr lang="en-US" altLang="zh-CN"/>
              <a:t>11</a:t>
            </a:r>
            <a:r>
              <a:rPr lang="zh-CN" altLang="en-US"/>
              <a:t>月中旬</a:t>
            </a:r>
          </a:p>
        </p:txBody>
      </p:sp>
      <p:sp>
        <p:nvSpPr>
          <p:cNvPr id="17" name="文本框 16"/>
          <p:cNvSpPr txBox="1"/>
          <p:nvPr/>
        </p:nvSpPr>
        <p:spPr>
          <a:xfrm>
            <a:off x="3493770" y="5144770"/>
            <a:ext cx="1820545" cy="368300"/>
          </a:xfrm>
          <a:prstGeom prst="rect">
            <a:avLst/>
          </a:prstGeom>
          <a:noFill/>
        </p:spPr>
        <p:txBody>
          <a:bodyPr wrap="square" rtlCol="0">
            <a:spAutoFit/>
          </a:bodyPr>
          <a:lstStyle/>
          <a:p>
            <a:r>
              <a:rPr lang="en-US" altLang="zh-CN"/>
              <a:t>2019</a:t>
            </a:r>
            <a:r>
              <a:rPr lang="zh-CN" altLang="en-US"/>
              <a:t>年</a:t>
            </a:r>
            <a:r>
              <a:rPr lang="en-US" altLang="zh-CN"/>
              <a:t>1</a:t>
            </a:r>
            <a:r>
              <a:rPr lang="zh-CN" altLang="en-US"/>
              <a:t>月中旬</a:t>
            </a:r>
          </a:p>
        </p:txBody>
      </p:sp>
      <p:sp>
        <p:nvSpPr>
          <p:cNvPr id="18" name="文本框 17"/>
          <p:cNvSpPr txBox="1"/>
          <p:nvPr/>
        </p:nvSpPr>
        <p:spPr>
          <a:xfrm>
            <a:off x="5164455" y="4293235"/>
            <a:ext cx="1630680" cy="368300"/>
          </a:xfrm>
          <a:prstGeom prst="rect">
            <a:avLst/>
          </a:prstGeom>
          <a:noFill/>
        </p:spPr>
        <p:txBody>
          <a:bodyPr wrap="square" rtlCol="0">
            <a:spAutoFit/>
          </a:bodyPr>
          <a:lstStyle/>
          <a:p>
            <a:r>
              <a:rPr lang="en-US" altLang="zh-CN"/>
              <a:t>2019</a:t>
            </a:r>
            <a:r>
              <a:rPr lang="zh-CN" altLang="en-US"/>
              <a:t>年</a:t>
            </a:r>
            <a:r>
              <a:rPr lang="en-US" altLang="zh-CN"/>
              <a:t>1</a:t>
            </a:r>
            <a:r>
              <a:rPr lang="zh-CN" altLang="en-US"/>
              <a:t>月底</a:t>
            </a:r>
          </a:p>
        </p:txBody>
      </p:sp>
      <p:sp>
        <p:nvSpPr>
          <p:cNvPr id="19" name="文本框 18"/>
          <p:cNvSpPr txBox="1"/>
          <p:nvPr/>
        </p:nvSpPr>
        <p:spPr>
          <a:xfrm>
            <a:off x="6588760" y="3336925"/>
            <a:ext cx="2003425" cy="368300"/>
          </a:xfrm>
          <a:prstGeom prst="rect">
            <a:avLst/>
          </a:prstGeom>
          <a:noFill/>
        </p:spPr>
        <p:txBody>
          <a:bodyPr wrap="square" rtlCol="0">
            <a:spAutoFit/>
          </a:bodyPr>
          <a:lstStyle/>
          <a:p>
            <a:r>
              <a:rPr lang="en-US" altLang="zh-CN"/>
              <a:t>2019</a:t>
            </a:r>
            <a:r>
              <a:rPr lang="zh-CN" altLang="en-US"/>
              <a:t>年</a:t>
            </a:r>
            <a:r>
              <a:rPr lang="en-US" altLang="zh-CN"/>
              <a:t>5</a:t>
            </a:r>
            <a:r>
              <a:rPr lang="zh-CN" altLang="en-US"/>
              <a:t>月底</a:t>
            </a:r>
          </a:p>
        </p:txBody>
      </p:sp>
      <p:sp>
        <p:nvSpPr>
          <p:cNvPr id="20" name="文本框 19"/>
          <p:cNvSpPr txBox="1"/>
          <p:nvPr/>
        </p:nvSpPr>
        <p:spPr>
          <a:xfrm>
            <a:off x="7919720" y="2506345"/>
            <a:ext cx="1520825" cy="368300"/>
          </a:xfrm>
          <a:prstGeom prst="rect">
            <a:avLst/>
          </a:prstGeom>
          <a:noFill/>
        </p:spPr>
        <p:txBody>
          <a:bodyPr wrap="square" rtlCol="0">
            <a:spAutoFit/>
          </a:bodyPr>
          <a:lstStyle/>
          <a:p>
            <a:r>
              <a:rPr lang="en-US" altLang="zh-CN"/>
              <a:t>2019</a:t>
            </a:r>
            <a:r>
              <a:rPr lang="zh-CN" altLang="en-US"/>
              <a:t>年</a:t>
            </a:r>
            <a:r>
              <a:rPr lang="en-US" altLang="zh-CN"/>
              <a:t>10</a:t>
            </a:r>
            <a:r>
              <a:rPr lang="zh-CN" altLang="en-US"/>
              <a:t>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2" presetClass="entr" presetSubtype="8" fill="hold" grpId="0" nodeType="withEffect">
                                  <p:stCondLst>
                                    <p:cond delay="9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90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1+#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2" grpId="0" bldLvl="0" animBg="1"/>
      <p:bldP spid="10" grpId="0" bldLvl="0" animBg="1"/>
      <p:bldP spid="11" grpId="0" bldLvl="0" animBg="1"/>
      <p:bldP spid="12" grpId="0" bldLvl="0" animBg="1"/>
      <p:bldP spid="13" grpId="0" bldLvl="0" animBg="1"/>
      <p:bldP spid="15" grpId="0"/>
      <p:bldP spid="16" grpId="0"/>
      <p:bldP spid="7"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rgbClr val="020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文本框 17"/>
          <p:cNvSpPr txBox="1"/>
          <p:nvPr/>
        </p:nvSpPr>
        <p:spPr>
          <a:xfrm>
            <a:off x="4449763" y="2686050"/>
            <a:ext cx="4319587" cy="748030"/>
          </a:xfrm>
          <a:prstGeom prst="rect">
            <a:avLst/>
          </a:prstGeom>
          <a:noFill/>
        </p:spPr>
        <p:txBody>
          <a:bodyPr>
            <a:spAutoFit/>
          </a:bodyPr>
          <a:lstStyle/>
          <a:p>
            <a:pPr fontAlgn="auto">
              <a:spcBef>
                <a:spcPts val="0"/>
              </a:spcBef>
              <a:spcAft>
                <a:spcPts val="0"/>
              </a:spcAft>
              <a:defRPr/>
            </a:pPr>
            <a:r>
              <a:rPr lang="zh-CN" altLang="en-US" sz="4265" b="1" dirty="0">
                <a:solidFill>
                  <a:schemeClr val="bg1"/>
                </a:solidFill>
                <a:latin typeface="微软雅黑" panose="020B0503020204020204" charset="-122"/>
                <a:ea typeface="微软雅黑" panose="020B0503020204020204" charset="-122"/>
              </a:rPr>
              <a:t>方案概览</a:t>
            </a:r>
          </a:p>
        </p:txBody>
      </p:sp>
      <p:sp>
        <p:nvSpPr>
          <p:cNvPr id="41" name="文本框 19"/>
          <p:cNvSpPr txBox="1"/>
          <p:nvPr/>
        </p:nvSpPr>
        <p:spPr bwMode="auto">
          <a:xfrm>
            <a:off x="4449763" y="3910013"/>
            <a:ext cx="5676900" cy="386080"/>
          </a:xfrm>
          <a:prstGeom prst="rect">
            <a:avLst/>
          </a:prstGeom>
          <a:noFill/>
        </p:spPr>
        <p:txBody>
          <a:bodyPr>
            <a:spAutoFit/>
          </a:bodyPr>
          <a:lstStyle/>
          <a:p>
            <a:pPr fontAlgn="auto">
              <a:lnSpc>
                <a:spcPct val="120000"/>
              </a:lnSpc>
              <a:spcBef>
                <a:spcPts val="0"/>
              </a:spcBef>
              <a:spcAft>
                <a:spcPts val="0"/>
              </a:spcAft>
              <a:defRPr/>
            </a:pP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grpSp>
        <p:nvGrpSpPr>
          <p:cNvPr id="76" name="组合 75"/>
          <p:cNvGrpSpPr/>
          <p:nvPr/>
        </p:nvGrpSpPr>
        <p:grpSpPr bwMode="auto">
          <a:xfrm>
            <a:off x="4656138" y="1531938"/>
            <a:ext cx="552450" cy="552450"/>
            <a:chOff x="3543574" y="4265651"/>
            <a:chExt cx="414516" cy="414516"/>
          </a:xfrm>
        </p:grpSpPr>
        <p:sp>
          <p:nvSpPr>
            <p:cNvPr id="4" name="椭圆 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7" name="组合 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7" name="组合 76"/>
          <p:cNvGrpSpPr/>
          <p:nvPr/>
        </p:nvGrpSpPr>
        <p:grpSpPr bwMode="auto">
          <a:xfrm>
            <a:off x="5400675" y="1531938"/>
            <a:ext cx="552450" cy="552450"/>
            <a:chOff x="4102125" y="4265651"/>
            <a:chExt cx="414516" cy="414516"/>
          </a:xfrm>
        </p:grpSpPr>
        <p:sp>
          <p:nvSpPr>
            <p:cNvPr id="11" name="椭圆 10"/>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12" name="组合 11"/>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9" name="组合 78"/>
          <p:cNvGrpSpPr/>
          <p:nvPr/>
        </p:nvGrpSpPr>
        <p:grpSpPr bwMode="auto">
          <a:xfrm>
            <a:off x="6838950" y="1531938"/>
            <a:ext cx="554038" cy="552450"/>
            <a:chOff x="5181486" y="4265651"/>
            <a:chExt cx="414516" cy="414516"/>
          </a:xfrm>
        </p:grpSpPr>
        <p:sp>
          <p:nvSpPr>
            <p:cNvPr id="13" name="椭圆 1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solidFill>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020E3E"/>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5865">
                <a:latin typeface="微软雅黑" panose="020B0503020204020204" charset="-122"/>
                <a:ea typeface="微软雅黑" panose="020B0503020204020204" charset="-122"/>
              </a:endParaRPr>
            </a:p>
          </p:txBody>
        </p:sp>
        <p:sp>
          <p:nvSpPr>
            <p:cNvPr id="15372" name="Text Box 58"/>
            <p:cNvSpPr txBox="1">
              <a:spLocks noChangeArrowheads="1"/>
            </p:cNvSpPr>
            <p:nvPr/>
          </p:nvSpPr>
          <p:spPr bwMode="auto">
            <a:xfrm>
              <a:off x="1159958" y="3077737"/>
              <a:ext cx="782803" cy="708836"/>
            </a:xfrm>
            <a:prstGeom prst="rect">
              <a:avLst/>
            </a:prstGeom>
            <a:noFill/>
            <a:ln w="9525">
              <a:noFill/>
              <a:miter lim="800000"/>
            </a:ln>
          </p:spPr>
          <p:txBody>
            <a:bodyPr>
              <a:spAutoFit/>
            </a:bodyPr>
            <a:lstStyle/>
            <a:p>
              <a:pPr algn="ctr"/>
              <a:r>
                <a:rPr lang="en-US" altLang="zh-CN" sz="8800">
                  <a:solidFill>
                    <a:schemeClr val="bg1"/>
                  </a:solidFill>
                  <a:latin typeface="Impact" panose="020B0806030902050204" pitchFamily="34" charset="0"/>
                  <a:ea typeface="微软雅黑" panose="020B0503020204020204" charset="-122"/>
                </a:rPr>
                <a:t>01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9535"/>
            <a:ext cx="626681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实施方案-研发计划（预计共680人天）</a:t>
            </a:r>
          </a:p>
        </p:txBody>
      </p:sp>
      <p:graphicFrame>
        <p:nvGraphicFramePr>
          <p:cNvPr id="7" name="表格 6"/>
          <p:cNvGraphicFramePr/>
          <p:nvPr/>
        </p:nvGraphicFramePr>
        <p:xfrm>
          <a:off x="693420" y="952500"/>
          <a:ext cx="10804525" cy="5334000"/>
        </p:xfrm>
        <a:graphic>
          <a:graphicData uri="http://schemas.openxmlformats.org/drawingml/2006/table">
            <a:tbl>
              <a:tblPr firstRow="1" bandRow="1">
                <a:tableStyleId>{5C22544A-7EE6-4342-B048-85BDC9FD1C3A}</a:tableStyleId>
              </a:tblPr>
              <a:tblGrid>
                <a:gridCol w="2033905">
                  <a:extLst>
                    <a:ext uri="{9D8B030D-6E8A-4147-A177-3AD203B41FA5}">
                      <a16:colId xmlns:a16="http://schemas.microsoft.com/office/drawing/2014/main" val="20000"/>
                    </a:ext>
                  </a:extLst>
                </a:gridCol>
                <a:gridCol w="3686175">
                  <a:extLst>
                    <a:ext uri="{9D8B030D-6E8A-4147-A177-3AD203B41FA5}">
                      <a16:colId xmlns:a16="http://schemas.microsoft.com/office/drawing/2014/main" val="20001"/>
                    </a:ext>
                  </a:extLst>
                </a:gridCol>
                <a:gridCol w="2705735">
                  <a:extLst>
                    <a:ext uri="{9D8B030D-6E8A-4147-A177-3AD203B41FA5}">
                      <a16:colId xmlns:a16="http://schemas.microsoft.com/office/drawing/2014/main" val="20002"/>
                    </a:ext>
                  </a:extLst>
                </a:gridCol>
                <a:gridCol w="2378710">
                  <a:extLst>
                    <a:ext uri="{9D8B030D-6E8A-4147-A177-3AD203B41FA5}">
                      <a16:colId xmlns:a16="http://schemas.microsoft.com/office/drawing/2014/main" val="20003"/>
                    </a:ext>
                  </a:extLst>
                </a:gridCol>
              </a:tblGrid>
              <a:tr h="381000">
                <a:tc>
                  <a:txBody>
                    <a:bodyPr/>
                    <a:lstStyle/>
                    <a:p>
                      <a:pPr algn="ctr">
                        <a:buNone/>
                      </a:pPr>
                      <a:r>
                        <a:rPr lang="zh-CN" altLang="en-US">
                          <a:latin typeface="微软雅黑" panose="020B0503020204020204" charset="-122"/>
                          <a:ea typeface="微软雅黑" panose="020B0503020204020204" charset="-122"/>
                        </a:rPr>
                        <a:t>工作大类</a:t>
                      </a:r>
                    </a:p>
                  </a:txBody>
                  <a:tcPr anchor="ctr"/>
                </a:tc>
                <a:tc>
                  <a:txBody>
                    <a:bodyPr/>
                    <a:lstStyle/>
                    <a:p>
                      <a:pPr algn="ctr">
                        <a:buNone/>
                      </a:pPr>
                      <a:r>
                        <a:rPr lang="zh-CN" altLang="en-US">
                          <a:latin typeface="微软雅黑" panose="020B0503020204020204" charset="-122"/>
                          <a:ea typeface="微软雅黑" panose="020B0503020204020204" charset="-122"/>
                        </a:rPr>
                        <a:t>工作列表</a:t>
                      </a:r>
                    </a:p>
                  </a:txBody>
                  <a:tcPr anchor="ctr"/>
                </a:tc>
                <a:tc>
                  <a:txBody>
                    <a:bodyPr/>
                    <a:lstStyle/>
                    <a:p>
                      <a:pPr algn="ctr">
                        <a:buNone/>
                      </a:pPr>
                      <a:r>
                        <a:rPr lang="zh-CN" altLang="en-US">
                          <a:latin typeface="微软雅黑" panose="020B0503020204020204" charset="-122"/>
                          <a:ea typeface="微软雅黑" panose="020B0503020204020204" charset="-122"/>
                        </a:rPr>
                        <a:t>预计实施周期（人天）</a:t>
                      </a:r>
                    </a:p>
                  </a:txBody>
                  <a:tcPr anchor="ctr"/>
                </a:tc>
                <a:tc>
                  <a:txBody>
                    <a:bodyPr/>
                    <a:lstStyle/>
                    <a:p>
                      <a:pPr algn="ctr">
                        <a:buNone/>
                      </a:pPr>
                      <a:r>
                        <a:rPr lang="zh-CN" altLang="en-US">
                          <a:latin typeface="微软雅黑" panose="020B0503020204020204" charset="-122"/>
                          <a:ea typeface="微软雅黑" panose="020B0503020204020204" charset="-122"/>
                        </a:rPr>
                        <a:t>预计完成时间</a:t>
                      </a:r>
                    </a:p>
                  </a:txBody>
                  <a:tcPr anchor="ctr"/>
                </a:tc>
                <a:extLst>
                  <a:ext uri="{0D108BD9-81ED-4DB2-BD59-A6C34878D82A}">
                    <a16:rowId xmlns:a16="http://schemas.microsoft.com/office/drawing/2014/main" val="10000"/>
                  </a:ext>
                </a:extLst>
              </a:tr>
              <a:tr h="381000">
                <a:tc rowSpan="2">
                  <a:txBody>
                    <a:bodyPr/>
                    <a:lstStyle/>
                    <a:p>
                      <a:pPr algn="l">
                        <a:buNone/>
                      </a:pPr>
                      <a:r>
                        <a:rPr lang="zh-CN" altLang="en-US">
                          <a:latin typeface="微软雅黑" panose="020B0503020204020204" charset="-122"/>
                          <a:ea typeface="微软雅黑" panose="020B0503020204020204" charset="-122"/>
                        </a:rPr>
                        <a:t>一、项目准备</a:t>
                      </a:r>
                    </a:p>
                  </a:txBody>
                  <a:tcPr anchor="ctr"/>
                </a:tc>
                <a:tc>
                  <a:txBody>
                    <a:bodyPr/>
                    <a:lstStyle/>
                    <a:p>
                      <a:pPr algn="ctr">
                        <a:buNone/>
                      </a:pPr>
                      <a:r>
                        <a:rPr lang="zh-CN" altLang="en-US">
                          <a:latin typeface="微软雅黑" panose="020B0503020204020204" charset="-122"/>
                          <a:ea typeface="微软雅黑" panose="020B0503020204020204" charset="-122"/>
                        </a:rPr>
                        <a:t>业务调研       编制需求文档</a:t>
                      </a:r>
                    </a:p>
                  </a:txBody>
                  <a:tcPr anchor="ctr"/>
                </a:tc>
                <a:tc rowSpan="2">
                  <a:txBody>
                    <a:bodyPr/>
                    <a:lstStyle/>
                    <a:p>
                      <a:pPr algn="ctr">
                        <a:buNone/>
                      </a:pPr>
                      <a:r>
                        <a:rPr lang="en-US" altLang="zh-CN">
                          <a:latin typeface="微软雅黑" panose="020B0503020204020204" charset="-122"/>
                          <a:ea typeface="微软雅黑" panose="020B0503020204020204" charset="-122"/>
                        </a:rPr>
                        <a:t>20</a:t>
                      </a:r>
                    </a:p>
                  </a:txBody>
                  <a:tcPr anchor="ctr">
                    <a:solidFill>
                      <a:srgbClr val="EAEFF7"/>
                    </a:solidFill>
                  </a:tcPr>
                </a:tc>
                <a:tc rowSpan="2">
                  <a:txBody>
                    <a:bodyPr/>
                    <a:lstStyle/>
                    <a:p>
                      <a:pPr algn="ctr">
                        <a:buNone/>
                      </a:pPr>
                      <a:r>
                        <a:rPr lang="en-US" altLang="zh-CN">
                          <a:latin typeface="微软雅黑" panose="020B0503020204020204" charset="-122"/>
                          <a:ea typeface="微软雅黑" panose="020B0503020204020204" charset="-122"/>
                        </a:rPr>
                        <a:t>2018</a:t>
                      </a:r>
                      <a:r>
                        <a:rPr lang="zh-CN" altLang="en-US">
                          <a:latin typeface="微软雅黑" panose="020B0503020204020204" charset="-122"/>
                          <a:ea typeface="微软雅黑" panose="020B0503020204020204" charset="-122"/>
                        </a:rPr>
                        <a:t>年</a:t>
                      </a:r>
                      <a:r>
                        <a:rPr lang="en-US" altLang="zh-CN">
                          <a:latin typeface="微软雅黑" panose="020B0503020204020204" charset="-122"/>
                          <a:ea typeface="微软雅黑" panose="020B0503020204020204" charset="-122"/>
                        </a:rPr>
                        <a:t>11</a:t>
                      </a:r>
                      <a:r>
                        <a:rPr lang="zh-CN" altLang="en-US">
                          <a:latin typeface="微软雅黑" panose="020B0503020204020204" charset="-122"/>
                          <a:ea typeface="微软雅黑" panose="020B0503020204020204" charset="-122"/>
                        </a:rPr>
                        <a:t>月</a:t>
                      </a:r>
                      <a:r>
                        <a:rPr lang="zh-CN" altLang="en-US" sz="1800">
                          <a:latin typeface="微软雅黑" panose="020B0503020204020204" charset="-122"/>
                          <a:ea typeface="微软雅黑" panose="020B0503020204020204" charset="-122"/>
                          <a:sym typeface="+mn-ea"/>
                        </a:rPr>
                        <a:t>底</a:t>
                      </a:r>
                      <a:endParaRPr lang="zh-CN" altLang="en-US">
                        <a:latin typeface="微软雅黑" panose="020B0503020204020204" charset="-122"/>
                        <a:ea typeface="微软雅黑" panose="020B0503020204020204" charset="-122"/>
                      </a:endParaRPr>
                    </a:p>
                  </a:txBody>
                  <a:tcPr anchor="ctr">
                    <a:solidFill>
                      <a:srgbClr val="EAEFF7"/>
                    </a:solidFill>
                  </a:tcPr>
                </a:tc>
                <a:extLst>
                  <a:ext uri="{0D108BD9-81ED-4DB2-BD59-A6C34878D82A}">
                    <a16:rowId xmlns:a16="http://schemas.microsoft.com/office/drawing/2014/main" val="10001"/>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搭建开发环境</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2"/>
                  </a:ext>
                </a:extLst>
              </a:tr>
              <a:tr h="381000">
                <a:tc rowSpan="5">
                  <a:txBody>
                    <a:bodyPr/>
                    <a:lstStyle/>
                    <a:p>
                      <a:pPr algn="l">
                        <a:buNone/>
                      </a:pPr>
                      <a:r>
                        <a:rPr lang="zh-CN" altLang="en-US">
                          <a:latin typeface="微软雅黑" panose="020B0503020204020204" charset="-122"/>
                          <a:ea typeface="微软雅黑" panose="020B0503020204020204" charset="-122"/>
                        </a:rPr>
                        <a:t>二、功能研发</a:t>
                      </a:r>
                    </a:p>
                  </a:txBody>
                  <a:tcPr anchor="ctr"/>
                </a:tc>
                <a:tc>
                  <a:txBody>
                    <a:bodyPr/>
                    <a:lstStyle/>
                    <a:p>
                      <a:pPr algn="ctr">
                        <a:buNone/>
                      </a:pPr>
                      <a:r>
                        <a:rPr lang="zh-CN" altLang="en-US">
                          <a:latin typeface="微软雅黑" panose="020B0503020204020204" charset="-122"/>
                          <a:ea typeface="微软雅黑" panose="020B0503020204020204" charset="-122"/>
                        </a:rPr>
                        <a:t>对接五星库存体系</a:t>
                      </a:r>
                    </a:p>
                  </a:txBody>
                  <a:tcPr anchor="ctr"/>
                </a:tc>
                <a:tc rowSpan="5">
                  <a:txBody>
                    <a:bodyPr/>
                    <a:lstStyle/>
                    <a:p>
                      <a:pPr algn="ctr">
                        <a:buNone/>
                      </a:pPr>
                      <a:r>
                        <a:rPr lang="en-US" altLang="zh-CN">
                          <a:latin typeface="微软雅黑" panose="020B0503020204020204" charset="-122"/>
                          <a:ea typeface="微软雅黑" panose="020B0503020204020204" charset="-122"/>
                        </a:rPr>
                        <a:t>540</a:t>
                      </a:r>
                    </a:p>
                  </a:txBody>
                  <a:tcPr anchor="ctr"/>
                </a:tc>
                <a:tc rowSpan="5">
                  <a:txBody>
                    <a:bodyPr/>
                    <a:lstStyle/>
                    <a:p>
                      <a:pPr algn="ctr">
                        <a:buNone/>
                      </a:pPr>
                      <a:r>
                        <a:rPr lang="en-US" altLang="zh-CN">
                          <a:latin typeface="微软雅黑" panose="020B0503020204020204" charset="-122"/>
                          <a:ea typeface="微软雅黑" panose="020B0503020204020204" charset="-122"/>
                        </a:rPr>
                        <a:t>2019</a:t>
                      </a:r>
                      <a:r>
                        <a:rPr lang="zh-CN" altLang="en-US">
                          <a:latin typeface="微软雅黑" panose="020B0503020204020204" charset="-122"/>
                          <a:ea typeface="微软雅黑" panose="020B0503020204020204" charset="-122"/>
                        </a:rPr>
                        <a:t>年</a:t>
                      </a:r>
                      <a:r>
                        <a:rPr lang="en-US" altLang="zh-CN">
                          <a:latin typeface="微软雅黑" panose="020B0503020204020204" charset="-122"/>
                          <a:ea typeface="微软雅黑" panose="020B0503020204020204" charset="-122"/>
                        </a:rPr>
                        <a:t>1</a:t>
                      </a:r>
                      <a:r>
                        <a:rPr lang="zh-CN" altLang="en-US">
                          <a:latin typeface="微软雅黑" panose="020B0503020204020204" charset="-122"/>
                          <a:ea typeface="微软雅黑" panose="020B0503020204020204" charset="-122"/>
                        </a:rPr>
                        <a:t>月中旬</a:t>
                      </a:r>
                    </a:p>
                  </a:txBody>
                  <a:tcPr anchor="ctr"/>
                </a:tc>
                <a:extLst>
                  <a:ext uri="{0D108BD9-81ED-4DB2-BD59-A6C34878D82A}">
                    <a16:rowId xmlns:a16="http://schemas.microsoft.com/office/drawing/2014/main" val="10003"/>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采购业务功能研发</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4"/>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会员业务功能研发</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5"/>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政策规则功能研发</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6"/>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仓储物流、财务、支付接口研发</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7"/>
                  </a:ext>
                </a:extLst>
              </a:tr>
              <a:tr h="381000">
                <a:tc rowSpan="3">
                  <a:txBody>
                    <a:bodyPr/>
                    <a:lstStyle/>
                    <a:p>
                      <a:pPr algn="l">
                        <a:buNone/>
                      </a:pPr>
                      <a:r>
                        <a:rPr lang="zh-CN" altLang="en-US">
                          <a:latin typeface="微软雅黑" panose="020B0503020204020204" charset="-122"/>
                          <a:ea typeface="微软雅黑" panose="020B0503020204020204" charset="-122"/>
                        </a:rPr>
                        <a:t>三、发布测试</a:t>
                      </a:r>
                    </a:p>
                  </a:txBody>
                  <a:tcPr anchor="ctr"/>
                </a:tc>
                <a:tc>
                  <a:txBody>
                    <a:bodyPr/>
                    <a:lstStyle/>
                    <a:p>
                      <a:pPr algn="ctr">
                        <a:buNone/>
                      </a:pPr>
                      <a:r>
                        <a:rPr lang="zh-CN" altLang="en-US">
                          <a:latin typeface="微软雅黑" panose="020B0503020204020204" charset="-122"/>
                          <a:ea typeface="微软雅黑" panose="020B0503020204020204" charset="-122"/>
                        </a:rPr>
                        <a:t>基础数据整理</a:t>
                      </a:r>
                    </a:p>
                  </a:txBody>
                  <a:tcPr anchor="ctr"/>
                </a:tc>
                <a:tc rowSpan="3">
                  <a:txBody>
                    <a:bodyPr/>
                    <a:lstStyle/>
                    <a:p>
                      <a:pPr algn="ctr">
                        <a:buNone/>
                      </a:pPr>
                      <a:r>
                        <a:rPr lang="en-US" altLang="zh-CN">
                          <a:latin typeface="微软雅黑" panose="020B0503020204020204" charset="-122"/>
                          <a:ea typeface="微软雅黑" panose="020B0503020204020204" charset="-122"/>
                        </a:rPr>
                        <a:t>60</a:t>
                      </a:r>
                    </a:p>
                  </a:txBody>
                  <a:tcPr anchor="ctr"/>
                </a:tc>
                <a:tc rowSpan="3">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月中旬</a:t>
                      </a:r>
                    </a:p>
                  </a:txBody>
                  <a:tcPr anchor="ctr"/>
                </a:tc>
                <a:extLst>
                  <a:ext uri="{0D108BD9-81ED-4DB2-BD59-A6C34878D82A}">
                    <a16:rowId xmlns:a16="http://schemas.microsoft.com/office/drawing/2014/main" val="10008"/>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功能测试、流程测试</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9"/>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接口联调测试、打印测试</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10"/>
                  </a:ext>
                </a:extLst>
              </a:tr>
              <a:tr h="381000">
                <a:tc rowSpan="2">
                  <a:txBody>
                    <a:bodyPr/>
                    <a:lstStyle/>
                    <a:p>
                      <a:pPr algn="l">
                        <a:buNone/>
                      </a:pPr>
                      <a:r>
                        <a:rPr lang="zh-CN" altLang="en-US">
                          <a:latin typeface="微软雅黑" panose="020B0503020204020204" charset="-122"/>
                          <a:ea typeface="微软雅黑" panose="020B0503020204020204" charset="-122"/>
                        </a:rPr>
                        <a:t>四、查漏补缺</a:t>
                      </a:r>
                    </a:p>
                  </a:txBody>
                  <a:tcPr anchor="ctr"/>
                </a:tc>
                <a:tc>
                  <a:txBody>
                    <a:bodyPr/>
                    <a:lstStyle/>
                    <a:p>
                      <a:pPr algn="ctr">
                        <a:buNone/>
                      </a:pPr>
                      <a:r>
                        <a:rPr lang="zh-CN" altLang="en-US">
                          <a:latin typeface="微软雅黑" panose="020B0503020204020204" charset="-122"/>
                          <a:ea typeface="微软雅黑" panose="020B0503020204020204" charset="-122"/>
                        </a:rPr>
                        <a:t>系统</a:t>
                      </a:r>
                      <a:r>
                        <a:rPr lang="en-US" altLang="zh-CN">
                          <a:latin typeface="微软雅黑" panose="020B0503020204020204" charset="-122"/>
                          <a:ea typeface="微软雅黑" panose="020B0503020204020204" charset="-122"/>
                        </a:rPr>
                        <a:t>bug</a:t>
                      </a:r>
                      <a:r>
                        <a:rPr lang="zh-CN" altLang="en-US">
                          <a:latin typeface="微软雅黑" panose="020B0503020204020204" charset="-122"/>
                          <a:ea typeface="微软雅黑" panose="020B0503020204020204" charset="-122"/>
                        </a:rPr>
                        <a:t>修改</a:t>
                      </a:r>
                    </a:p>
                  </a:txBody>
                  <a:tcPr anchor="ctr"/>
                </a:tc>
                <a:tc rowSpan="2">
                  <a:txBody>
                    <a:bodyPr/>
                    <a:lstStyle/>
                    <a:p>
                      <a:pPr algn="ctr">
                        <a:buNone/>
                      </a:pPr>
                      <a:r>
                        <a:rPr lang="en-US" altLang="zh-CN">
                          <a:latin typeface="微软雅黑" panose="020B0503020204020204" charset="-122"/>
                          <a:ea typeface="微软雅黑" panose="020B0503020204020204" charset="-122"/>
                        </a:rPr>
                        <a:t>40</a:t>
                      </a:r>
                    </a:p>
                  </a:txBody>
                  <a:tcPr anchor="ctr"/>
                </a:tc>
                <a:tc rowSpan="2">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月底</a:t>
                      </a:r>
                      <a:endParaRPr lang="zh-CN" altLang="en-US">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11"/>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系统功能优化</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12"/>
                  </a:ext>
                </a:extLst>
              </a:tr>
              <a:tr h="381000">
                <a:tc>
                  <a:txBody>
                    <a:bodyPr/>
                    <a:lstStyle/>
                    <a:p>
                      <a:pPr algn="l">
                        <a:buNone/>
                      </a:pPr>
                      <a:r>
                        <a:rPr lang="zh-CN" altLang="en-US">
                          <a:latin typeface="微软雅黑" panose="020B0503020204020204" charset="-122"/>
                          <a:ea typeface="微软雅黑" panose="020B0503020204020204" charset="-122"/>
                        </a:rPr>
                        <a:t>五、系统上线</a:t>
                      </a:r>
                    </a:p>
                  </a:txBody>
                  <a:tcPr anchor="ctr"/>
                </a:tc>
                <a:tc>
                  <a:txBody>
                    <a:bodyPr/>
                    <a:lstStyle/>
                    <a:p>
                      <a:pPr algn="ctr">
                        <a:buNone/>
                      </a:pPr>
                      <a:r>
                        <a:rPr lang="zh-CN" altLang="en-US">
                          <a:latin typeface="微软雅黑" panose="020B0503020204020204" charset="-122"/>
                          <a:ea typeface="微软雅黑" panose="020B0503020204020204" charset="-122"/>
                        </a:rPr>
                        <a:t>正式环境搭建、生产环境部署</a:t>
                      </a:r>
                    </a:p>
                  </a:txBody>
                  <a:tcPr anchor="ctr"/>
                </a:tc>
                <a:tc>
                  <a:txBody>
                    <a:bodyPr/>
                    <a:lstStyle/>
                    <a:p>
                      <a:pPr algn="ctr">
                        <a:buNone/>
                      </a:pPr>
                      <a:r>
                        <a:rPr lang="en-US" altLang="zh-CN">
                          <a:latin typeface="微软雅黑" panose="020B0503020204020204" charset="-122"/>
                          <a:ea typeface="微软雅黑" panose="020B0503020204020204" charset="-122"/>
                        </a:rPr>
                        <a:t>20</a:t>
                      </a:r>
                    </a:p>
                  </a:txBody>
                  <a:tcPr anchor="ctr"/>
                </a:tc>
                <a:tc>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月底</a:t>
                      </a:r>
                    </a:p>
                  </a:txBody>
                  <a:tcPr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9535"/>
            <a:ext cx="626681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实施方案-实施计划（预计共160人天）</a:t>
            </a:r>
          </a:p>
        </p:txBody>
      </p:sp>
      <p:graphicFrame>
        <p:nvGraphicFramePr>
          <p:cNvPr id="7" name="表格 6"/>
          <p:cNvGraphicFramePr/>
          <p:nvPr/>
        </p:nvGraphicFramePr>
        <p:xfrm>
          <a:off x="693420" y="952500"/>
          <a:ext cx="10804525" cy="5715000"/>
        </p:xfrm>
        <a:graphic>
          <a:graphicData uri="http://schemas.openxmlformats.org/drawingml/2006/table">
            <a:tbl>
              <a:tblPr firstRow="1" bandRow="1">
                <a:tableStyleId>{5C22544A-7EE6-4342-B048-85BDC9FD1C3A}</a:tableStyleId>
              </a:tblPr>
              <a:tblGrid>
                <a:gridCol w="2033905">
                  <a:extLst>
                    <a:ext uri="{9D8B030D-6E8A-4147-A177-3AD203B41FA5}">
                      <a16:colId xmlns:a16="http://schemas.microsoft.com/office/drawing/2014/main" val="20000"/>
                    </a:ext>
                  </a:extLst>
                </a:gridCol>
                <a:gridCol w="3686175">
                  <a:extLst>
                    <a:ext uri="{9D8B030D-6E8A-4147-A177-3AD203B41FA5}">
                      <a16:colId xmlns:a16="http://schemas.microsoft.com/office/drawing/2014/main" val="20001"/>
                    </a:ext>
                  </a:extLst>
                </a:gridCol>
                <a:gridCol w="2705735">
                  <a:extLst>
                    <a:ext uri="{9D8B030D-6E8A-4147-A177-3AD203B41FA5}">
                      <a16:colId xmlns:a16="http://schemas.microsoft.com/office/drawing/2014/main" val="20002"/>
                    </a:ext>
                  </a:extLst>
                </a:gridCol>
                <a:gridCol w="2378710">
                  <a:extLst>
                    <a:ext uri="{9D8B030D-6E8A-4147-A177-3AD203B41FA5}">
                      <a16:colId xmlns:a16="http://schemas.microsoft.com/office/drawing/2014/main" val="20003"/>
                    </a:ext>
                  </a:extLst>
                </a:gridCol>
              </a:tblGrid>
              <a:tr h="381000">
                <a:tc>
                  <a:txBody>
                    <a:bodyPr/>
                    <a:lstStyle/>
                    <a:p>
                      <a:pPr algn="ctr">
                        <a:buNone/>
                      </a:pPr>
                      <a:r>
                        <a:rPr lang="zh-CN" altLang="en-US">
                          <a:latin typeface="微软雅黑" panose="020B0503020204020204" charset="-122"/>
                          <a:ea typeface="微软雅黑" panose="020B0503020204020204" charset="-122"/>
                        </a:rPr>
                        <a:t>工作大类</a:t>
                      </a:r>
                    </a:p>
                  </a:txBody>
                  <a:tcPr anchor="ctr"/>
                </a:tc>
                <a:tc>
                  <a:txBody>
                    <a:bodyPr/>
                    <a:lstStyle/>
                    <a:p>
                      <a:pPr algn="ctr">
                        <a:buNone/>
                      </a:pPr>
                      <a:r>
                        <a:rPr lang="zh-CN" altLang="en-US">
                          <a:latin typeface="微软雅黑" panose="020B0503020204020204" charset="-122"/>
                          <a:ea typeface="微软雅黑" panose="020B0503020204020204" charset="-122"/>
                        </a:rPr>
                        <a:t>工作列表</a:t>
                      </a:r>
                    </a:p>
                  </a:txBody>
                  <a:tcPr anchor="ctr"/>
                </a:tc>
                <a:tc>
                  <a:txBody>
                    <a:bodyPr/>
                    <a:lstStyle/>
                    <a:p>
                      <a:pPr algn="ctr">
                        <a:buNone/>
                      </a:pPr>
                      <a:r>
                        <a:rPr lang="zh-CN" altLang="en-US">
                          <a:latin typeface="微软雅黑" panose="020B0503020204020204" charset="-122"/>
                          <a:ea typeface="微软雅黑" panose="020B0503020204020204" charset="-122"/>
                        </a:rPr>
                        <a:t>预计实施周期（人天）</a:t>
                      </a:r>
                    </a:p>
                  </a:txBody>
                  <a:tcPr anchor="ctr"/>
                </a:tc>
                <a:tc>
                  <a:txBody>
                    <a:bodyPr/>
                    <a:lstStyle/>
                    <a:p>
                      <a:pPr algn="ctr">
                        <a:buNone/>
                      </a:pPr>
                      <a:r>
                        <a:rPr lang="zh-CN" altLang="en-US">
                          <a:latin typeface="微软雅黑" panose="020B0503020204020204" charset="-122"/>
                          <a:ea typeface="微软雅黑" panose="020B0503020204020204" charset="-122"/>
                        </a:rPr>
                        <a:t>预计完成时间</a:t>
                      </a:r>
                    </a:p>
                  </a:txBody>
                  <a:tcPr anchor="ctr"/>
                </a:tc>
                <a:extLst>
                  <a:ext uri="{0D108BD9-81ED-4DB2-BD59-A6C34878D82A}">
                    <a16:rowId xmlns:a16="http://schemas.microsoft.com/office/drawing/2014/main" val="10000"/>
                  </a:ext>
                </a:extLst>
              </a:tr>
              <a:tr h="381000">
                <a:tc rowSpan="2">
                  <a:txBody>
                    <a:bodyPr/>
                    <a:lstStyle/>
                    <a:p>
                      <a:pPr algn="l">
                        <a:buNone/>
                      </a:pPr>
                      <a:r>
                        <a:rPr lang="zh-CN" altLang="en-US">
                          <a:latin typeface="微软雅黑" panose="020B0503020204020204" charset="-122"/>
                          <a:ea typeface="微软雅黑" panose="020B0503020204020204" charset="-122"/>
                        </a:rPr>
                        <a:t>一、项目准备</a:t>
                      </a:r>
                    </a:p>
                  </a:txBody>
                  <a:tcPr anchor="ctr"/>
                </a:tc>
                <a:tc>
                  <a:txBody>
                    <a:bodyPr/>
                    <a:lstStyle/>
                    <a:p>
                      <a:pPr algn="ctr">
                        <a:buNone/>
                      </a:pPr>
                      <a:r>
                        <a:rPr lang="zh-CN" altLang="en-US">
                          <a:latin typeface="微软雅黑" panose="020B0503020204020204" charset="-122"/>
                          <a:ea typeface="微软雅黑" panose="020B0503020204020204" charset="-122"/>
                        </a:rPr>
                        <a:t>编写操作手册</a:t>
                      </a:r>
                    </a:p>
                  </a:txBody>
                  <a:tcPr anchor="ctr"/>
                </a:tc>
                <a:tc rowSpan="2">
                  <a:txBody>
                    <a:bodyPr/>
                    <a:lstStyle/>
                    <a:p>
                      <a:pPr algn="ctr">
                        <a:buNone/>
                      </a:pPr>
                      <a:r>
                        <a:rPr lang="en-US" altLang="zh-CN">
                          <a:latin typeface="微软雅黑" panose="020B0503020204020204" charset="-122"/>
                          <a:ea typeface="微软雅黑" panose="020B0503020204020204" charset="-122"/>
                        </a:rPr>
                        <a:t>30</a:t>
                      </a:r>
                    </a:p>
                  </a:txBody>
                  <a:tcPr anchor="ctr">
                    <a:solidFill>
                      <a:srgbClr val="EAEFF7"/>
                    </a:solidFill>
                  </a:tcPr>
                </a:tc>
                <a:tc rowSpan="2">
                  <a:txBody>
                    <a:bodyPr/>
                    <a:lstStyle/>
                    <a:p>
                      <a:pPr algn="ctr">
                        <a:buNone/>
                      </a:pPr>
                      <a:r>
                        <a:rPr lang="en-US" altLang="zh-CN">
                          <a:latin typeface="微软雅黑" panose="020B0503020204020204" charset="-122"/>
                          <a:ea typeface="微软雅黑" panose="020B0503020204020204" charset="-122"/>
                        </a:rPr>
                        <a:t>2018</a:t>
                      </a:r>
                      <a:r>
                        <a:rPr lang="zh-CN" altLang="en-US">
                          <a:latin typeface="微软雅黑" panose="020B0503020204020204" charset="-122"/>
                          <a:ea typeface="微软雅黑" panose="020B0503020204020204" charset="-122"/>
                        </a:rPr>
                        <a:t>年</a:t>
                      </a:r>
                      <a:r>
                        <a:rPr lang="en-US" altLang="zh-CN">
                          <a:latin typeface="微软雅黑" panose="020B0503020204020204" charset="-122"/>
                          <a:ea typeface="微软雅黑" panose="020B0503020204020204" charset="-122"/>
                        </a:rPr>
                        <a:t>12</a:t>
                      </a:r>
                      <a:r>
                        <a:rPr lang="zh-CN" altLang="en-US">
                          <a:latin typeface="微软雅黑" panose="020B0503020204020204" charset="-122"/>
                          <a:ea typeface="微软雅黑" panose="020B0503020204020204" charset="-122"/>
                        </a:rPr>
                        <a:t>月初</a:t>
                      </a:r>
                    </a:p>
                  </a:txBody>
                  <a:tcPr anchor="ctr">
                    <a:solidFill>
                      <a:srgbClr val="EAEFF7"/>
                    </a:solidFill>
                  </a:tcPr>
                </a:tc>
                <a:extLst>
                  <a:ext uri="{0D108BD9-81ED-4DB2-BD59-A6C34878D82A}">
                    <a16:rowId xmlns:a16="http://schemas.microsoft.com/office/drawing/2014/main" val="10001"/>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搭建测试环境</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2"/>
                  </a:ext>
                </a:extLst>
              </a:tr>
              <a:tr h="381000">
                <a:tc rowSpan="5">
                  <a:txBody>
                    <a:bodyPr/>
                    <a:lstStyle/>
                    <a:p>
                      <a:pPr algn="l">
                        <a:buNone/>
                      </a:pPr>
                      <a:r>
                        <a:rPr lang="zh-CN" altLang="en-US">
                          <a:latin typeface="微软雅黑" panose="020B0503020204020204" charset="-122"/>
                          <a:ea typeface="微软雅黑" panose="020B0503020204020204" charset="-122"/>
                        </a:rPr>
                        <a:t>二、系统培训</a:t>
                      </a:r>
                    </a:p>
                  </a:txBody>
                  <a:tcPr anchor="ctr"/>
                </a:tc>
                <a:tc>
                  <a:txBody>
                    <a:bodyPr/>
                    <a:lstStyle/>
                    <a:p>
                      <a:pPr algn="ctr">
                        <a:buNone/>
                      </a:pPr>
                      <a:r>
                        <a:rPr lang="zh-CN" altLang="en-US">
                          <a:latin typeface="微软雅黑" panose="020B0503020204020204" charset="-122"/>
                          <a:ea typeface="微软雅黑" panose="020B0503020204020204" charset="-122"/>
                        </a:rPr>
                        <a:t>内部测试团队培训</a:t>
                      </a:r>
                    </a:p>
                  </a:txBody>
                  <a:tcPr anchor="ctr"/>
                </a:tc>
                <a:tc rowSpan="5">
                  <a:txBody>
                    <a:bodyPr/>
                    <a:lstStyle/>
                    <a:p>
                      <a:pPr algn="ctr">
                        <a:buNone/>
                      </a:pPr>
                      <a:r>
                        <a:rPr lang="en-US" altLang="zh-CN">
                          <a:latin typeface="微软雅黑" panose="020B0503020204020204" charset="-122"/>
                          <a:ea typeface="微软雅黑" panose="020B0503020204020204" charset="-122"/>
                        </a:rPr>
                        <a:t>60</a:t>
                      </a:r>
                    </a:p>
                  </a:txBody>
                  <a:tcPr anchor="ctr"/>
                </a:tc>
                <a:tc rowSpan="5">
                  <a:txBody>
                    <a:bodyPr/>
                    <a:lstStyle/>
                    <a:p>
                      <a:pPr algn="ctr">
                        <a:buNone/>
                      </a:pPr>
                      <a:r>
                        <a:rPr lang="en-US" altLang="zh-CN">
                          <a:latin typeface="微软雅黑" panose="020B0503020204020204" charset="-122"/>
                          <a:ea typeface="微软雅黑" panose="020B0503020204020204" charset="-122"/>
                        </a:rPr>
                        <a:t>2018</a:t>
                      </a:r>
                      <a:r>
                        <a:rPr lang="zh-CN" altLang="en-US">
                          <a:latin typeface="微软雅黑" panose="020B0503020204020204" charset="-122"/>
                          <a:ea typeface="微软雅黑" panose="020B0503020204020204" charset="-122"/>
                        </a:rPr>
                        <a:t>年</a:t>
                      </a:r>
                      <a:r>
                        <a:rPr lang="en-US" altLang="zh-CN">
                          <a:latin typeface="微软雅黑" panose="020B0503020204020204" charset="-122"/>
                          <a:ea typeface="微软雅黑" panose="020B0503020204020204" charset="-122"/>
                        </a:rPr>
                        <a:t>12</a:t>
                      </a:r>
                      <a:r>
                        <a:rPr lang="zh-CN" altLang="en-US">
                          <a:latin typeface="微软雅黑" panose="020B0503020204020204" charset="-122"/>
                          <a:ea typeface="微软雅黑" panose="020B0503020204020204" charset="-122"/>
                        </a:rPr>
                        <a:t>月中旬</a:t>
                      </a:r>
                    </a:p>
                  </a:txBody>
                  <a:tcPr anchor="ctr"/>
                </a:tc>
                <a:extLst>
                  <a:ext uri="{0D108BD9-81ED-4DB2-BD59-A6C34878D82A}">
                    <a16:rowId xmlns:a16="http://schemas.microsoft.com/office/drawing/2014/main" val="10003"/>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总部业务培训</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4"/>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总部财务培训</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5"/>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经销商现场培训</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6"/>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经销商远程培训</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7"/>
                  </a:ext>
                </a:extLst>
              </a:tr>
              <a:tr h="381000">
                <a:tc rowSpan="3">
                  <a:txBody>
                    <a:bodyPr/>
                    <a:lstStyle/>
                    <a:p>
                      <a:pPr algn="l">
                        <a:buNone/>
                      </a:pPr>
                      <a:r>
                        <a:rPr lang="zh-CN" altLang="en-US">
                          <a:latin typeface="微软雅黑" panose="020B0503020204020204" charset="-122"/>
                          <a:ea typeface="微软雅黑" panose="020B0503020204020204" charset="-122"/>
                        </a:rPr>
                        <a:t>三、基础信息准备</a:t>
                      </a:r>
                    </a:p>
                  </a:txBody>
                  <a:tcPr anchor="ctr"/>
                </a:tc>
                <a:tc>
                  <a:txBody>
                    <a:bodyPr/>
                    <a:lstStyle/>
                    <a:p>
                      <a:pPr algn="ctr">
                        <a:buNone/>
                      </a:pPr>
                      <a:r>
                        <a:rPr lang="zh-CN" altLang="en-US">
                          <a:latin typeface="微软雅黑" panose="020B0503020204020204" charset="-122"/>
                          <a:ea typeface="微软雅黑" panose="020B0503020204020204" charset="-122"/>
                        </a:rPr>
                        <a:t>基础数据整理</a:t>
                      </a:r>
                    </a:p>
                  </a:txBody>
                  <a:tcPr anchor="ctr"/>
                </a:tc>
                <a:tc rowSpan="3">
                  <a:txBody>
                    <a:bodyPr/>
                    <a:lstStyle/>
                    <a:p>
                      <a:pPr algn="ctr">
                        <a:buNone/>
                      </a:pPr>
                      <a:r>
                        <a:rPr lang="en-US" altLang="zh-CN">
                          <a:latin typeface="微软雅黑" panose="020B0503020204020204" charset="-122"/>
                          <a:ea typeface="微软雅黑" panose="020B0503020204020204" charset="-122"/>
                        </a:rPr>
                        <a:t>40</a:t>
                      </a:r>
                    </a:p>
                  </a:txBody>
                  <a:tcPr anchor="ctr"/>
                </a:tc>
                <a:tc rowSpan="3">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月中旬</a:t>
                      </a:r>
                    </a:p>
                  </a:txBody>
                  <a:tcPr anchor="ctr"/>
                </a:tc>
                <a:extLst>
                  <a:ext uri="{0D108BD9-81ED-4DB2-BD59-A6C34878D82A}">
                    <a16:rowId xmlns:a16="http://schemas.microsoft.com/office/drawing/2014/main" val="10008"/>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历史数据准备</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9"/>
                  </a:ext>
                </a:extLst>
              </a:tr>
              <a:tr h="381000">
                <a:tc vMerge="1">
                  <a:txBody>
                    <a:bodyPr/>
                    <a:lstStyle/>
                    <a:p>
                      <a:endParaRPr lang="zh-CN"/>
                    </a:p>
                  </a:txBody>
                  <a:tcPr anchor="ctr"/>
                </a:tc>
                <a:tc>
                  <a:txBody>
                    <a:bodyPr/>
                    <a:lstStyle/>
                    <a:p>
                      <a:pPr algn="ctr">
                        <a:buNone/>
                      </a:pPr>
                      <a:r>
                        <a:rPr lang="zh-CN" altLang="en-US" sz="1800">
                          <a:latin typeface="微软雅黑" panose="020B0503020204020204" charset="-122"/>
                          <a:ea typeface="微软雅黑" panose="020B0503020204020204" charset="-122"/>
                          <a:sym typeface="+mn-ea"/>
                        </a:rPr>
                        <a:t>账目清理、库存盘点</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10"/>
                  </a:ext>
                </a:extLst>
              </a:tr>
              <a:tr h="381000">
                <a:tc rowSpan="3">
                  <a:txBody>
                    <a:bodyPr/>
                    <a:lstStyle/>
                    <a:p>
                      <a:pPr algn="l">
                        <a:buNone/>
                      </a:pPr>
                      <a:r>
                        <a:rPr lang="zh-CN" altLang="en-US">
                          <a:latin typeface="微软雅黑" panose="020B0503020204020204" charset="-122"/>
                          <a:ea typeface="微软雅黑" panose="020B0503020204020204" charset="-122"/>
                        </a:rPr>
                        <a:t>四、上线准备</a:t>
                      </a:r>
                    </a:p>
                  </a:txBody>
                  <a:tcPr anchor="ctr"/>
                </a:tc>
                <a:tc>
                  <a:txBody>
                    <a:bodyPr/>
                    <a:lstStyle/>
                    <a:p>
                      <a:pPr algn="ctr">
                        <a:buNone/>
                      </a:pPr>
                      <a:r>
                        <a:rPr lang="zh-CN" altLang="en-US" sz="1800">
                          <a:latin typeface="微软雅黑" panose="020B0503020204020204" charset="-122"/>
                          <a:ea typeface="微软雅黑" panose="020B0503020204020204" charset="-122"/>
                          <a:sym typeface="+mn-ea"/>
                        </a:rPr>
                        <a:t>搭建正式环境</a:t>
                      </a:r>
                    </a:p>
                  </a:txBody>
                  <a:tcPr anchor="ctr"/>
                </a:tc>
                <a:tc rowSpan="3">
                  <a:txBody>
                    <a:bodyPr/>
                    <a:lstStyle/>
                    <a:p>
                      <a:pPr algn="ctr">
                        <a:buNone/>
                      </a:pPr>
                      <a:r>
                        <a:rPr lang="en-US" altLang="zh-CN">
                          <a:latin typeface="微软雅黑" panose="020B0503020204020204" charset="-122"/>
                          <a:ea typeface="微软雅黑" panose="020B0503020204020204" charset="-122"/>
                        </a:rPr>
                        <a:t>20</a:t>
                      </a:r>
                    </a:p>
                  </a:txBody>
                  <a:tcPr anchor="ctr"/>
                </a:tc>
                <a:tc rowSpan="3">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月下</a:t>
                      </a:r>
                      <a:r>
                        <a:rPr lang="zh-CN" altLang="en-US">
                          <a:latin typeface="微软雅黑" panose="020B0503020204020204" charset="-122"/>
                          <a:ea typeface="微软雅黑" panose="020B0503020204020204" charset="-122"/>
                        </a:rPr>
                        <a:t>旬</a:t>
                      </a:r>
                    </a:p>
                  </a:txBody>
                  <a:tcPr anchor="ctr"/>
                </a:tc>
                <a:extLst>
                  <a:ext uri="{0D108BD9-81ED-4DB2-BD59-A6C34878D82A}">
                    <a16:rowId xmlns:a16="http://schemas.microsoft.com/office/drawing/2014/main" val="10011"/>
                  </a:ext>
                </a:extLst>
              </a:tr>
              <a:tr h="381000">
                <a:tc vMerge="1">
                  <a:txBody>
                    <a:bodyPr/>
                    <a:lstStyle/>
                    <a:p>
                      <a:endParaRPr lang="zh-CN"/>
                    </a:p>
                  </a:txBody>
                  <a:tcPr/>
                </a:tc>
                <a:tc>
                  <a:txBody>
                    <a:bodyPr/>
                    <a:lstStyle/>
                    <a:p>
                      <a:pPr algn="ctr">
                        <a:buNone/>
                      </a:pPr>
                      <a:r>
                        <a:rPr lang="zh-CN" altLang="en-US" sz="1800">
                          <a:latin typeface="微软雅黑" panose="020B0503020204020204" charset="-122"/>
                          <a:ea typeface="微软雅黑" panose="020B0503020204020204" charset="-122"/>
                          <a:sym typeface="+mn-ea"/>
                        </a:rPr>
                        <a:t>基础数据导入</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12"/>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历史数据、往来账务导入</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13"/>
                  </a:ext>
                </a:extLst>
              </a:tr>
              <a:tr h="381000">
                <a:tc>
                  <a:txBody>
                    <a:bodyPr/>
                    <a:lstStyle/>
                    <a:p>
                      <a:pPr algn="l">
                        <a:buNone/>
                      </a:pPr>
                      <a:r>
                        <a:rPr lang="zh-CN" altLang="en-US">
                          <a:latin typeface="微软雅黑" panose="020B0503020204020204" charset="-122"/>
                          <a:ea typeface="微软雅黑" panose="020B0503020204020204" charset="-122"/>
                        </a:rPr>
                        <a:t>五、系统上线</a:t>
                      </a:r>
                    </a:p>
                  </a:txBody>
                  <a:tcPr anchor="ctr"/>
                </a:tc>
                <a:tc>
                  <a:txBody>
                    <a:bodyPr/>
                    <a:lstStyle/>
                    <a:p>
                      <a:pPr algn="ctr">
                        <a:buNone/>
                      </a:pPr>
                      <a:r>
                        <a:rPr lang="zh-CN" altLang="en-US">
                          <a:latin typeface="微软雅黑" panose="020B0503020204020204" charset="-122"/>
                          <a:ea typeface="微软雅黑" panose="020B0503020204020204" charset="-122"/>
                        </a:rPr>
                        <a:t>正式运行、问题跟踪</a:t>
                      </a:r>
                    </a:p>
                  </a:txBody>
                  <a:tcPr anchor="ctr"/>
                </a:tc>
                <a:tc>
                  <a:txBody>
                    <a:bodyPr/>
                    <a:lstStyle/>
                    <a:p>
                      <a:pPr algn="ctr">
                        <a:buNone/>
                      </a:pPr>
                      <a:r>
                        <a:rPr lang="en-US" altLang="zh-CN">
                          <a:latin typeface="微软雅黑" panose="020B0503020204020204" charset="-122"/>
                          <a:ea typeface="微软雅黑" panose="020B0503020204020204" charset="-122"/>
                        </a:rPr>
                        <a:t>10</a:t>
                      </a:r>
                    </a:p>
                  </a:txBody>
                  <a:tcPr anchor="ctr"/>
                </a:tc>
                <a:tc>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a:t>
                      </a:r>
                      <a:r>
                        <a:rPr lang="en-US" altLang="zh-CN" sz="1800">
                          <a:latin typeface="微软雅黑" panose="020B0503020204020204" charset="-122"/>
                          <a:ea typeface="微软雅黑" panose="020B0503020204020204" charset="-122"/>
                          <a:sym typeface="+mn-ea"/>
                        </a:rPr>
                        <a:t>31</a:t>
                      </a:r>
                      <a:r>
                        <a:rPr lang="zh-CN" altLang="en-US" sz="1800">
                          <a:latin typeface="微软雅黑" panose="020B0503020204020204" charset="-122"/>
                          <a:ea typeface="微软雅黑" panose="020B0503020204020204" charset="-122"/>
                          <a:sym typeface="+mn-ea"/>
                        </a:rPr>
                        <a:t>日</a:t>
                      </a:r>
                    </a:p>
                  </a:txBody>
                  <a:tcPr anchor="ctr"/>
                </a:tc>
                <a:extLst>
                  <a:ext uri="{0D108BD9-81ED-4DB2-BD59-A6C34878D82A}">
                    <a16:rowId xmlns:a16="http://schemas.microsoft.com/office/drawing/2014/main" val="1001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9535"/>
            <a:ext cx="626681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实施方案-实施计划（甲方配合75人天）</a:t>
            </a:r>
          </a:p>
        </p:txBody>
      </p:sp>
      <p:graphicFrame>
        <p:nvGraphicFramePr>
          <p:cNvPr id="2" name="表格 1"/>
          <p:cNvGraphicFramePr/>
          <p:nvPr/>
        </p:nvGraphicFramePr>
        <p:xfrm>
          <a:off x="642620" y="1380490"/>
          <a:ext cx="10907395" cy="419100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000"/>
                    </a:ext>
                  </a:extLst>
                </a:gridCol>
                <a:gridCol w="4499610">
                  <a:extLst>
                    <a:ext uri="{9D8B030D-6E8A-4147-A177-3AD203B41FA5}">
                      <a16:colId xmlns:a16="http://schemas.microsoft.com/office/drawing/2014/main" val="20001"/>
                    </a:ext>
                  </a:extLst>
                </a:gridCol>
                <a:gridCol w="2588260">
                  <a:extLst>
                    <a:ext uri="{9D8B030D-6E8A-4147-A177-3AD203B41FA5}">
                      <a16:colId xmlns:a16="http://schemas.microsoft.com/office/drawing/2014/main" val="20002"/>
                    </a:ext>
                  </a:extLst>
                </a:gridCol>
                <a:gridCol w="1899285">
                  <a:extLst>
                    <a:ext uri="{9D8B030D-6E8A-4147-A177-3AD203B41FA5}">
                      <a16:colId xmlns:a16="http://schemas.microsoft.com/office/drawing/2014/main" val="20003"/>
                    </a:ext>
                  </a:extLst>
                </a:gridCol>
              </a:tblGrid>
              <a:tr h="381000">
                <a:tc>
                  <a:txBody>
                    <a:bodyPr/>
                    <a:lstStyle/>
                    <a:p>
                      <a:pPr algn="ctr">
                        <a:buNone/>
                      </a:pPr>
                      <a:r>
                        <a:rPr lang="zh-CN" altLang="en-US">
                          <a:latin typeface="微软雅黑" panose="020B0503020204020204" charset="-122"/>
                          <a:ea typeface="微软雅黑" panose="020B0503020204020204" charset="-122"/>
                        </a:rPr>
                        <a:t>工作大类</a:t>
                      </a:r>
                    </a:p>
                  </a:txBody>
                  <a:tcPr anchor="ctr"/>
                </a:tc>
                <a:tc>
                  <a:txBody>
                    <a:bodyPr/>
                    <a:lstStyle/>
                    <a:p>
                      <a:pPr algn="ctr">
                        <a:buNone/>
                      </a:pPr>
                      <a:r>
                        <a:rPr lang="zh-CN" altLang="en-US">
                          <a:latin typeface="微软雅黑" panose="020B0503020204020204" charset="-122"/>
                          <a:ea typeface="微软雅黑" panose="020B0503020204020204" charset="-122"/>
                        </a:rPr>
                        <a:t>工作内容</a:t>
                      </a:r>
                    </a:p>
                  </a:txBody>
                  <a:tcPr anchor="ctr"/>
                </a:tc>
                <a:tc>
                  <a:txBody>
                    <a:bodyPr/>
                    <a:lstStyle/>
                    <a:p>
                      <a:pPr algn="ctr">
                        <a:buNone/>
                      </a:pPr>
                      <a:r>
                        <a:rPr lang="zh-CN" altLang="en-US">
                          <a:latin typeface="微软雅黑" panose="020B0503020204020204" charset="-122"/>
                          <a:ea typeface="微软雅黑" panose="020B0503020204020204" charset="-122"/>
                        </a:rPr>
                        <a:t>预计完成周期（人天）</a:t>
                      </a:r>
                    </a:p>
                  </a:txBody>
                  <a:tcPr anchor="ctr"/>
                </a:tc>
                <a:tc>
                  <a:txBody>
                    <a:bodyPr/>
                    <a:lstStyle/>
                    <a:p>
                      <a:pPr algn="ctr">
                        <a:buNone/>
                      </a:pPr>
                      <a:r>
                        <a:rPr lang="zh-CN" altLang="en-US">
                          <a:latin typeface="微软雅黑" panose="020B0503020204020204" charset="-122"/>
                          <a:ea typeface="微软雅黑" panose="020B0503020204020204" charset="-122"/>
                        </a:rPr>
                        <a:t>预计完成时间</a:t>
                      </a:r>
                    </a:p>
                  </a:txBody>
                  <a:tcPr anchor="ctr"/>
                </a:tc>
                <a:extLst>
                  <a:ext uri="{0D108BD9-81ED-4DB2-BD59-A6C34878D82A}">
                    <a16:rowId xmlns:a16="http://schemas.microsoft.com/office/drawing/2014/main" val="10000"/>
                  </a:ext>
                </a:extLst>
              </a:tr>
              <a:tr h="381000">
                <a:tc rowSpan="2">
                  <a:txBody>
                    <a:bodyPr/>
                    <a:lstStyle/>
                    <a:p>
                      <a:pPr algn="ctr">
                        <a:buNone/>
                      </a:pPr>
                      <a:r>
                        <a:rPr lang="zh-CN" altLang="en-US">
                          <a:latin typeface="微软雅黑" panose="020B0503020204020204" charset="-122"/>
                          <a:ea typeface="微软雅黑" panose="020B0503020204020204" charset="-122"/>
                        </a:rPr>
                        <a:t>基础设备</a:t>
                      </a:r>
                    </a:p>
                  </a:txBody>
                  <a:tcPr anchor="ctr"/>
                </a:tc>
                <a:tc>
                  <a:txBody>
                    <a:bodyPr/>
                    <a:lstStyle/>
                    <a:p>
                      <a:pPr algn="ctr">
                        <a:buNone/>
                      </a:pPr>
                      <a:r>
                        <a:rPr lang="zh-CN" altLang="en-US">
                          <a:latin typeface="微软雅黑" panose="020B0503020204020204" charset="-122"/>
                          <a:ea typeface="微软雅黑" panose="020B0503020204020204" charset="-122"/>
                        </a:rPr>
                        <a:t>测试服务器、数据库及应用环境搭建</a:t>
                      </a:r>
                    </a:p>
                  </a:txBody>
                  <a:tcPr anchor="ctr"/>
                </a:tc>
                <a:tc>
                  <a:txBody>
                    <a:bodyPr/>
                    <a:lstStyle/>
                    <a:p>
                      <a:pPr algn="ctr">
                        <a:buNone/>
                      </a:pPr>
                      <a:r>
                        <a:rPr lang="en-US" altLang="zh-CN">
                          <a:latin typeface="微软雅黑" panose="020B0503020204020204" charset="-122"/>
                          <a:ea typeface="微软雅黑" panose="020B0503020204020204" charset="-122"/>
                        </a:rPr>
                        <a:t>10</a:t>
                      </a:r>
                    </a:p>
                  </a:txBody>
                  <a:tcPr anchor="ctr"/>
                </a:tc>
                <a:tc>
                  <a:txBody>
                    <a:bodyPr/>
                    <a:lstStyle/>
                    <a:p>
                      <a:pPr algn="ctr">
                        <a:buNone/>
                      </a:pPr>
                      <a:r>
                        <a:rPr lang="en-US" altLang="zh-CN">
                          <a:latin typeface="微软雅黑" panose="020B0503020204020204" charset="-122"/>
                          <a:ea typeface="微软雅黑" panose="020B0503020204020204" charset="-122"/>
                        </a:rPr>
                        <a:t>2018</a:t>
                      </a:r>
                      <a:r>
                        <a:rPr lang="zh-CN" altLang="en-US">
                          <a:latin typeface="微软雅黑" panose="020B0503020204020204" charset="-122"/>
                          <a:ea typeface="微软雅黑" panose="020B0503020204020204" charset="-122"/>
                        </a:rPr>
                        <a:t>年</a:t>
                      </a:r>
                      <a:r>
                        <a:rPr lang="en-US" altLang="zh-CN">
                          <a:latin typeface="微软雅黑" panose="020B0503020204020204" charset="-122"/>
                          <a:ea typeface="微软雅黑" panose="020B0503020204020204" charset="-122"/>
                        </a:rPr>
                        <a:t>12</a:t>
                      </a:r>
                      <a:r>
                        <a:rPr lang="zh-CN" altLang="en-US">
                          <a:latin typeface="微软雅黑" panose="020B0503020204020204" charset="-122"/>
                          <a:ea typeface="微软雅黑" panose="020B0503020204020204" charset="-122"/>
                        </a:rPr>
                        <a:t>月初</a:t>
                      </a:r>
                    </a:p>
                  </a:txBody>
                  <a:tcPr anchor="ctr"/>
                </a:tc>
                <a:extLst>
                  <a:ext uri="{0D108BD9-81ED-4DB2-BD59-A6C34878D82A}">
                    <a16:rowId xmlns:a16="http://schemas.microsoft.com/office/drawing/2014/main" val="10001"/>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正式服务器、数据库</a:t>
                      </a:r>
                      <a:r>
                        <a:rPr lang="zh-CN" altLang="en-US" sz="1800">
                          <a:latin typeface="微软雅黑" panose="020B0503020204020204" charset="-122"/>
                          <a:ea typeface="微软雅黑" panose="020B0503020204020204" charset="-122"/>
                          <a:sym typeface="+mn-ea"/>
                        </a:rPr>
                        <a:t>及应用</a:t>
                      </a:r>
                      <a:r>
                        <a:rPr lang="zh-CN" altLang="en-US">
                          <a:latin typeface="微软雅黑" panose="020B0503020204020204" charset="-122"/>
                          <a:ea typeface="微软雅黑" panose="020B0503020204020204" charset="-122"/>
                        </a:rPr>
                        <a:t>环境搭建</a:t>
                      </a:r>
                    </a:p>
                  </a:txBody>
                  <a:tcPr anchor="ctr"/>
                </a:tc>
                <a:tc>
                  <a:txBody>
                    <a:bodyPr/>
                    <a:lstStyle/>
                    <a:p>
                      <a:pPr algn="ctr">
                        <a:buNone/>
                      </a:pPr>
                      <a:r>
                        <a:rPr lang="en-US" altLang="zh-CN">
                          <a:latin typeface="微软雅黑" panose="020B0503020204020204" charset="-122"/>
                          <a:ea typeface="微软雅黑" panose="020B0503020204020204" charset="-122"/>
                        </a:rPr>
                        <a:t>10</a:t>
                      </a:r>
                    </a:p>
                  </a:txBody>
                  <a:tcPr anchor="ctr"/>
                </a:tc>
                <a:tc>
                  <a:txBody>
                    <a:bodyPr/>
                    <a:lstStyle/>
                    <a:p>
                      <a:pPr algn="ctr">
                        <a:buNone/>
                      </a:pPr>
                      <a:r>
                        <a:rPr lang="en-US" altLang="zh-CN">
                          <a:latin typeface="微软雅黑" panose="020B0503020204020204" charset="-122"/>
                          <a:ea typeface="微软雅黑" panose="020B0503020204020204" charset="-122"/>
                        </a:rPr>
                        <a:t>2018</a:t>
                      </a:r>
                      <a:r>
                        <a:rPr lang="zh-CN" altLang="en-US">
                          <a:latin typeface="微软雅黑" panose="020B0503020204020204" charset="-122"/>
                          <a:ea typeface="微软雅黑" panose="020B0503020204020204" charset="-122"/>
                        </a:rPr>
                        <a:t>年</a:t>
                      </a:r>
                      <a:r>
                        <a:rPr lang="en-US" altLang="zh-CN">
                          <a:latin typeface="微软雅黑" panose="020B0503020204020204" charset="-122"/>
                          <a:ea typeface="微软雅黑" panose="020B0503020204020204" charset="-122"/>
                        </a:rPr>
                        <a:t>1</a:t>
                      </a:r>
                      <a:r>
                        <a:rPr lang="zh-CN" altLang="en-US">
                          <a:latin typeface="微软雅黑" panose="020B0503020204020204" charset="-122"/>
                          <a:ea typeface="微软雅黑" panose="020B0503020204020204" charset="-122"/>
                        </a:rPr>
                        <a:t>月下旬</a:t>
                      </a:r>
                    </a:p>
                  </a:txBody>
                  <a:tcPr anchor="ctr"/>
                </a:tc>
                <a:extLst>
                  <a:ext uri="{0D108BD9-81ED-4DB2-BD59-A6C34878D82A}">
                    <a16:rowId xmlns:a16="http://schemas.microsoft.com/office/drawing/2014/main" val="10002"/>
                  </a:ext>
                </a:extLst>
              </a:tr>
              <a:tr h="381000">
                <a:tc rowSpan="3">
                  <a:txBody>
                    <a:bodyPr/>
                    <a:lstStyle/>
                    <a:p>
                      <a:pPr algn="ctr">
                        <a:buNone/>
                      </a:pPr>
                      <a:r>
                        <a:rPr lang="zh-CN" altLang="en-US">
                          <a:latin typeface="微软雅黑" panose="020B0503020204020204" charset="-122"/>
                          <a:ea typeface="微软雅黑" panose="020B0503020204020204" charset="-122"/>
                        </a:rPr>
                        <a:t>系统接口</a:t>
                      </a:r>
                    </a:p>
                  </a:txBody>
                  <a:tcPr anchor="ctr"/>
                </a:tc>
                <a:tc>
                  <a:txBody>
                    <a:bodyPr/>
                    <a:lstStyle/>
                    <a:p>
                      <a:pPr algn="ctr">
                        <a:buNone/>
                      </a:pPr>
                      <a:r>
                        <a:rPr lang="zh-CN" altLang="en-US">
                          <a:latin typeface="微软雅黑" panose="020B0503020204020204" charset="-122"/>
                          <a:ea typeface="微软雅黑" panose="020B0503020204020204" charset="-122"/>
                        </a:rPr>
                        <a:t>短信接口文档、支付网关接口文档</a:t>
                      </a:r>
                    </a:p>
                  </a:txBody>
                  <a:tcPr anchor="ctr"/>
                </a:tc>
                <a:tc rowSpan="3">
                  <a:txBody>
                    <a:bodyPr/>
                    <a:lstStyle/>
                    <a:p>
                      <a:pPr algn="ctr">
                        <a:buNone/>
                      </a:pPr>
                      <a:r>
                        <a:rPr lang="en-US" altLang="zh-CN">
                          <a:latin typeface="微软雅黑" panose="020B0503020204020204" charset="-122"/>
                          <a:ea typeface="微软雅黑" panose="020B0503020204020204" charset="-122"/>
                        </a:rPr>
                        <a:t>5</a:t>
                      </a:r>
                    </a:p>
                  </a:txBody>
                  <a:tcPr anchor="ctr"/>
                </a:tc>
                <a:tc rowSpan="3">
                  <a:txBody>
                    <a:bodyPr/>
                    <a:lstStyle/>
                    <a:p>
                      <a:pPr algn="ctr">
                        <a:buNone/>
                      </a:pPr>
                      <a:r>
                        <a:rPr lang="en-US" altLang="zh-CN" sz="1800">
                          <a:latin typeface="微软雅黑" panose="020B0503020204020204" charset="-122"/>
                          <a:ea typeface="微软雅黑" panose="020B0503020204020204" charset="-122"/>
                          <a:sym typeface="+mn-ea"/>
                        </a:rPr>
                        <a:t>2018</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12</a:t>
                      </a:r>
                      <a:r>
                        <a:rPr lang="zh-CN" altLang="en-US" sz="1800">
                          <a:latin typeface="微软雅黑" panose="020B0503020204020204" charset="-122"/>
                          <a:ea typeface="微软雅黑" panose="020B0503020204020204" charset="-122"/>
                          <a:sym typeface="+mn-ea"/>
                        </a:rPr>
                        <a:t>月底</a:t>
                      </a:r>
                    </a:p>
                  </a:txBody>
                  <a:tcPr anchor="ctr"/>
                </a:tc>
                <a:extLst>
                  <a:ext uri="{0D108BD9-81ED-4DB2-BD59-A6C34878D82A}">
                    <a16:rowId xmlns:a16="http://schemas.microsoft.com/office/drawing/2014/main" val="10003"/>
                  </a:ext>
                </a:extLst>
              </a:tr>
              <a:tr h="381000">
                <a:tc vMerge="1">
                  <a:txBody>
                    <a:bodyPr/>
                    <a:lstStyle/>
                    <a:p>
                      <a:endParaRPr lang="zh-CN"/>
                    </a:p>
                  </a:txBody>
                  <a:tcPr anchor="ctr"/>
                </a:tc>
                <a:tc>
                  <a:txBody>
                    <a:bodyPr/>
                    <a:lstStyle/>
                    <a:p>
                      <a:pPr algn="ctr">
                        <a:buNone/>
                      </a:pPr>
                      <a:r>
                        <a:rPr lang="en-US" altLang="zh-CN">
                          <a:latin typeface="微软雅黑" panose="020B0503020204020204" charset="-122"/>
                          <a:ea typeface="微软雅黑" panose="020B0503020204020204" charset="-122"/>
                        </a:rPr>
                        <a:t>MDM</a:t>
                      </a:r>
                      <a:r>
                        <a:rPr lang="zh-CN" altLang="en-US">
                          <a:latin typeface="微软雅黑" panose="020B0503020204020204" charset="-122"/>
                          <a:ea typeface="微软雅黑" panose="020B0503020204020204" charset="-122"/>
                        </a:rPr>
                        <a:t>、垂直作业系统接口文档</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4"/>
                  </a:ext>
                </a:extLst>
              </a:tr>
              <a:tr h="381000">
                <a:tc vMerge="1">
                  <a:txBody>
                    <a:bodyPr/>
                    <a:lstStyle/>
                    <a:p>
                      <a:endParaRPr lang="zh-CN"/>
                    </a:p>
                  </a:txBody>
                  <a:tcPr anchor="ctr"/>
                </a:tc>
                <a:tc>
                  <a:txBody>
                    <a:bodyPr/>
                    <a:lstStyle/>
                    <a:p>
                      <a:pPr algn="ctr">
                        <a:buNone/>
                      </a:pPr>
                      <a:r>
                        <a:rPr lang="en-US" altLang="zh-CN">
                          <a:latin typeface="微软雅黑" panose="020B0503020204020204" charset="-122"/>
                          <a:ea typeface="微软雅黑" panose="020B0503020204020204" charset="-122"/>
                        </a:rPr>
                        <a:t>V5</a:t>
                      </a:r>
                      <a:r>
                        <a:rPr lang="zh-CN" altLang="en-US">
                          <a:latin typeface="微软雅黑" panose="020B0503020204020204" charset="-122"/>
                          <a:ea typeface="微软雅黑" panose="020B0503020204020204" charset="-122"/>
                        </a:rPr>
                        <a:t>系统接口参数</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5"/>
                  </a:ext>
                </a:extLst>
              </a:tr>
              <a:tr h="381000">
                <a:tc rowSpan="3">
                  <a:txBody>
                    <a:bodyPr/>
                    <a:lstStyle/>
                    <a:p>
                      <a:pPr algn="ctr">
                        <a:buNone/>
                      </a:pPr>
                      <a:r>
                        <a:rPr lang="zh-CN" altLang="en-US">
                          <a:latin typeface="微软雅黑" panose="020B0503020204020204" charset="-122"/>
                          <a:ea typeface="微软雅黑" panose="020B0503020204020204" charset="-122"/>
                        </a:rPr>
                        <a:t>研发准备</a:t>
                      </a:r>
                    </a:p>
                  </a:txBody>
                  <a:tcPr anchor="ctr"/>
                </a:tc>
                <a:tc>
                  <a:txBody>
                    <a:bodyPr/>
                    <a:lstStyle/>
                    <a:p>
                      <a:pPr algn="ctr">
                        <a:buNone/>
                      </a:pPr>
                      <a:r>
                        <a:rPr lang="zh-CN" altLang="en-US">
                          <a:latin typeface="微软雅黑" panose="020B0503020204020204" charset="-122"/>
                          <a:ea typeface="微软雅黑" panose="020B0503020204020204" charset="-122"/>
                        </a:rPr>
                        <a:t>业务需求整理、业务流程确认</a:t>
                      </a:r>
                    </a:p>
                  </a:txBody>
                  <a:tcPr anchor="ctr"/>
                </a:tc>
                <a:tc rowSpan="3">
                  <a:txBody>
                    <a:bodyPr/>
                    <a:lstStyle/>
                    <a:p>
                      <a:pPr algn="ctr">
                        <a:buNone/>
                      </a:pPr>
                      <a:r>
                        <a:rPr lang="en-US" altLang="zh-CN">
                          <a:latin typeface="微软雅黑" panose="020B0503020204020204" charset="-122"/>
                          <a:ea typeface="微软雅黑" panose="020B0503020204020204" charset="-122"/>
                        </a:rPr>
                        <a:t>40</a:t>
                      </a:r>
                    </a:p>
                  </a:txBody>
                  <a:tcPr anchor="ctr"/>
                </a:tc>
                <a:tc rowSpan="3">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月上旬</a:t>
                      </a:r>
                    </a:p>
                  </a:txBody>
                  <a:tcPr anchor="ctr"/>
                </a:tc>
                <a:extLst>
                  <a:ext uri="{0D108BD9-81ED-4DB2-BD59-A6C34878D82A}">
                    <a16:rowId xmlns:a16="http://schemas.microsoft.com/office/drawing/2014/main" val="10006"/>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基础数据准备、库存盘点</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7"/>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账务清理、组织结构数据</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08"/>
                  </a:ext>
                </a:extLst>
              </a:tr>
              <a:tr h="381000">
                <a:tc rowSpan="2">
                  <a:txBody>
                    <a:bodyPr/>
                    <a:lstStyle/>
                    <a:p>
                      <a:pPr algn="ctr">
                        <a:buNone/>
                      </a:pPr>
                      <a:r>
                        <a:rPr lang="zh-CN" altLang="en-US">
                          <a:latin typeface="微软雅黑" panose="020B0503020204020204" charset="-122"/>
                          <a:ea typeface="微软雅黑" panose="020B0503020204020204" charset="-122"/>
                        </a:rPr>
                        <a:t>实施准备</a:t>
                      </a:r>
                    </a:p>
                  </a:txBody>
                  <a:tcPr anchor="ctr"/>
                </a:tc>
                <a:tc>
                  <a:txBody>
                    <a:bodyPr/>
                    <a:lstStyle/>
                    <a:p>
                      <a:pPr algn="ctr">
                        <a:buNone/>
                      </a:pPr>
                      <a:r>
                        <a:rPr lang="zh-CN" altLang="en-US">
                          <a:latin typeface="微软雅黑" panose="020B0503020204020204" charset="-122"/>
                          <a:ea typeface="微软雅黑" panose="020B0503020204020204" charset="-122"/>
                        </a:rPr>
                        <a:t>参训人员确认、参训时间安排</a:t>
                      </a:r>
                    </a:p>
                  </a:txBody>
                  <a:tcPr anchor="ctr"/>
                </a:tc>
                <a:tc rowSpan="2">
                  <a:txBody>
                    <a:bodyPr/>
                    <a:lstStyle/>
                    <a:p>
                      <a:pPr algn="ctr">
                        <a:buNone/>
                      </a:pPr>
                      <a:r>
                        <a:rPr lang="en-US" altLang="zh-CN">
                          <a:latin typeface="微软雅黑" panose="020B0503020204020204" charset="-122"/>
                          <a:ea typeface="微软雅黑" panose="020B0503020204020204" charset="-122"/>
                        </a:rPr>
                        <a:t>10</a:t>
                      </a:r>
                    </a:p>
                  </a:txBody>
                  <a:tcPr anchor="ctr"/>
                </a:tc>
                <a:tc rowSpan="2">
                  <a:txBody>
                    <a:bodyPr/>
                    <a:lstStyle/>
                    <a:p>
                      <a:pPr algn="ctr">
                        <a:buNone/>
                      </a:pPr>
                      <a:r>
                        <a:rPr lang="en-US" altLang="zh-CN" sz="1800">
                          <a:latin typeface="微软雅黑" panose="020B0503020204020204" charset="-122"/>
                          <a:ea typeface="微软雅黑" panose="020B0503020204020204" charset="-122"/>
                          <a:sym typeface="+mn-ea"/>
                        </a:rPr>
                        <a:t>2019</a:t>
                      </a:r>
                      <a:r>
                        <a:rPr lang="zh-CN" altLang="en-US" sz="1800">
                          <a:latin typeface="微软雅黑" panose="020B0503020204020204" charset="-122"/>
                          <a:ea typeface="微软雅黑" panose="020B0503020204020204" charset="-122"/>
                          <a:sym typeface="+mn-ea"/>
                        </a:rPr>
                        <a:t>年</a:t>
                      </a:r>
                      <a:r>
                        <a:rPr lang="en-US" altLang="zh-CN" sz="1800">
                          <a:latin typeface="微软雅黑" panose="020B0503020204020204" charset="-122"/>
                          <a:ea typeface="微软雅黑" panose="020B0503020204020204" charset="-122"/>
                          <a:sym typeface="+mn-ea"/>
                        </a:rPr>
                        <a:t>1</a:t>
                      </a:r>
                      <a:r>
                        <a:rPr lang="zh-CN" altLang="en-US" sz="1800">
                          <a:latin typeface="微软雅黑" panose="020B0503020204020204" charset="-122"/>
                          <a:ea typeface="微软雅黑" panose="020B0503020204020204" charset="-122"/>
                          <a:sym typeface="+mn-ea"/>
                        </a:rPr>
                        <a:t>月上旬</a:t>
                      </a:r>
                    </a:p>
                  </a:txBody>
                  <a:tcPr anchor="ctr"/>
                </a:tc>
                <a:extLst>
                  <a:ext uri="{0D108BD9-81ED-4DB2-BD59-A6C34878D82A}">
                    <a16:rowId xmlns:a16="http://schemas.microsoft.com/office/drawing/2014/main" val="10009"/>
                  </a:ext>
                </a:extLst>
              </a:tr>
              <a:tr h="381000">
                <a:tc vMerge="1">
                  <a:txBody>
                    <a:bodyPr/>
                    <a:lstStyle/>
                    <a:p>
                      <a:endParaRPr lang="zh-CN"/>
                    </a:p>
                  </a:txBody>
                  <a:tcPr anchor="ctr"/>
                </a:tc>
                <a:tc>
                  <a:txBody>
                    <a:bodyPr/>
                    <a:lstStyle/>
                    <a:p>
                      <a:pPr algn="ctr">
                        <a:buNone/>
                      </a:pPr>
                      <a:r>
                        <a:rPr lang="zh-CN" altLang="en-US">
                          <a:latin typeface="微软雅黑" panose="020B0503020204020204" charset="-122"/>
                          <a:ea typeface="微软雅黑" panose="020B0503020204020204" charset="-122"/>
                        </a:rPr>
                        <a:t>培训场地安排、培训纪律维护</a:t>
                      </a:r>
                    </a:p>
                  </a:txBody>
                  <a:tcPr anchor="ctr"/>
                </a:tc>
                <a:tc vMerge="1">
                  <a:txBody>
                    <a:bodyPr/>
                    <a:lstStyle/>
                    <a:p>
                      <a:endParaRPr lang="zh-CN"/>
                    </a:p>
                  </a:txBody>
                  <a:tcPr anchor="ctr"/>
                </a:tc>
                <a:tc vMerge="1">
                  <a:txBody>
                    <a:bodyPr/>
                    <a:lstStyle/>
                    <a:p>
                      <a:endParaRPr lang="zh-CN"/>
                    </a:p>
                  </a:txBody>
                  <a:tcPr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9535"/>
            <a:ext cx="626681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实施方案-风险控制</a:t>
            </a:r>
          </a:p>
        </p:txBody>
      </p:sp>
      <p:graphicFrame>
        <p:nvGraphicFramePr>
          <p:cNvPr id="2" name="表格 1"/>
          <p:cNvGraphicFramePr/>
          <p:nvPr/>
        </p:nvGraphicFramePr>
        <p:xfrm>
          <a:off x="670560" y="1615440"/>
          <a:ext cx="10850245" cy="3855720"/>
        </p:xfrm>
        <a:graphic>
          <a:graphicData uri="http://schemas.openxmlformats.org/drawingml/2006/table">
            <a:tbl>
              <a:tblPr firstRow="1" bandRow="1">
                <a:tableStyleId>{5C22544A-7EE6-4342-B048-85BDC9FD1C3A}</a:tableStyleId>
              </a:tblPr>
              <a:tblGrid>
                <a:gridCol w="1960245">
                  <a:extLst>
                    <a:ext uri="{9D8B030D-6E8A-4147-A177-3AD203B41FA5}">
                      <a16:colId xmlns:a16="http://schemas.microsoft.com/office/drawing/2014/main" val="20000"/>
                    </a:ext>
                  </a:extLst>
                </a:gridCol>
                <a:gridCol w="5273040">
                  <a:extLst>
                    <a:ext uri="{9D8B030D-6E8A-4147-A177-3AD203B41FA5}">
                      <a16:colId xmlns:a16="http://schemas.microsoft.com/office/drawing/2014/main" val="20001"/>
                    </a:ext>
                  </a:extLst>
                </a:gridCol>
                <a:gridCol w="3616960">
                  <a:extLst>
                    <a:ext uri="{9D8B030D-6E8A-4147-A177-3AD203B41FA5}">
                      <a16:colId xmlns:a16="http://schemas.microsoft.com/office/drawing/2014/main" val="20002"/>
                    </a:ext>
                  </a:extLst>
                </a:gridCol>
              </a:tblGrid>
              <a:tr h="381000">
                <a:tc>
                  <a:txBody>
                    <a:bodyPr/>
                    <a:lstStyle/>
                    <a:p>
                      <a:pPr algn="ctr">
                        <a:buNone/>
                      </a:pPr>
                      <a:r>
                        <a:rPr lang="zh-CN" altLang="en-US">
                          <a:latin typeface="微软雅黑" panose="020B0503020204020204" charset="-122"/>
                          <a:ea typeface="微软雅黑" panose="020B0503020204020204" charset="-122"/>
                        </a:rPr>
                        <a:t>风险点</a:t>
                      </a:r>
                    </a:p>
                  </a:txBody>
                  <a:tcPr anchor="ctr"/>
                </a:tc>
                <a:tc>
                  <a:txBody>
                    <a:bodyPr/>
                    <a:lstStyle/>
                    <a:p>
                      <a:pPr algn="ctr">
                        <a:buNone/>
                      </a:pPr>
                      <a:r>
                        <a:rPr lang="zh-CN" altLang="en-US">
                          <a:latin typeface="微软雅黑" panose="020B0503020204020204" charset="-122"/>
                          <a:ea typeface="微软雅黑" panose="020B0503020204020204" charset="-122"/>
                        </a:rPr>
                        <a:t>风险描述</a:t>
                      </a:r>
                    </a:p>
                  </a:txBody>
                  <a:tcPr anchor="ctr"/>
                </a:tc>
                <a:tc>
                  <a:txBody>
                    <a:bodyPr/>
                    <a:lstStyle/>
                    <a:p>
                      <a:pPr algn="ctr">
                        <a:buNone/>
                      </a:pPr>
                      <a:r>
                        <a:rPr lang="zh-CN" altLang="en-US">
                          <a:latin typeface="微软雅黑" panose="020B0503020204020204" charset="-122"/>
                          <a:ea typeface="微软雅黑" panose="020B0503020204020204" charset="-122"/>
                        </a:rPr>
                        <a:t>控制建议</a:t>
                      </a:r>
                    </a:p>
                  </a:txBody>
                  <a:tcPr anchor="ctr"/>
                </a:tc>
                <a:extLst>
                  <a:ext uri="{0D108BD9-81ED-4DB2-BD59-A6C34878D82A}">
                    <a16:rowId xmlns:a16="http://schemas.microsoft.com/office/drawing/2014/main" val="10000"/>
                  </a:ext>
                </a:extLst>
              </a:tr>
              <a:tr h="381000">
                <a:tc>
                  <a:txBody>
                    <a:bodyPr/>
                    <a:lstStyle/>
                    <a:p>
                      <a:pPr algn="ctr">
                        <a:buNone/>
                      </a:pPr>
                      <a:r>
                        <a:rPr lang="zh-CN" altLang="en-US">
                          <a:latin typeface="微软雅黑" panose="020B0503020204020204" charset="-122"/>
                          <a:ea typeface="微软雅黑" panose="020B0503020204020204" charset="-122"/>
                        </a:rPr>
                        <a:t>需求变动</a:t>
                      </a:r>
                    </a:p>
                  </a:txBody>
                  <a:tcPr anchor="ctr"/>
                </a:tc>
                <a:tc>
                  <a:txBody>
                    <a:bodyPr/>
                    <a:lstStyle/>
                    <a:p>
                      <a:pPr algn="l">
                        <a:buNone/>
                      </a:pPr>
                      <a:r>
                        <a:rPr lang="zh-CN" altLang="en-US">
                          <a:latin typeface="微软雅黑" panose="020B0503020204020204" charset="-122"/>
                          <a:ea typeface="微软雅黑" panose="020B0503020204020204" charset="-122"/>
                        </a:rPr>
                        <a:t>因业务开展和竞争对手发展，可能导致的需求变动，影响研发和实施进度</a:t>
                      </a:r>
                    </a:p>
                  </a:txBody>
                  <a:tcPr anchor="ctr"/>
                </a:tc>
                <a:tc>
                  <a:txBody>
                    <a:bodyPr/>
                    <a:lstStyle/>
                    <a:p>
                      <a:pPr algn="l">
                        <a:buNone/>
                      </a:pPr>
                      <a:r>
                        <a:rPr lang="zh-CN" altLang="en-US">
                          <a:latin typeface="微软雅黑" panose="020B0503020204020204" charset="-122"/>
                          <a:ea typeface="微软雅黑" panose="020B0503020204020204" charset="-122"/>
                        </a:rPr>
                        <a:t>提前预留需求调整的研发周期及动态调整实施计划</a:t>
                      </a:r>
                    </a:p>
                  </a:txBody>
                  <a:tcPr anchor="ctr"/>
                </a:tc>
                <a:extLst>
                  <a:ext uri="{0D108BD9-81ED-4DB2-BD59-A6C34878D82A}">
                    <a16:rowId xmlns:a16="http://schemas.microsoft.com/office/drawing/2014/main" val="10001"/>
                  </a:ext>
                </a:extLst>
              </a:tr>
              <a:tr h="381000">
                <a:tc>
                  <a:txBody>
                    <a:bodyPr/>
                    <a:lstStyle/>
                    <a:p>
                      <a:pPr algn="ctr">
                        <a:buNone/>
                      </a:pPr>
                      <a:r>
                        <a:rPr lang="zh-CN" altLang="en-US">
                          <a:latin typeface="微软雅黑" panose="020B0503020204020204" charset="-122"/>
                          <a:ea typeface="微软雅黑" panose="020B0503020204020204" charset="-122"/>
                        </a:rPr>
                        <a:t>数据准备</a:t>
                      </a:r>
                    </a:p>
                  </a:txBody>
                  <a:tcPr anchor="ctr"/>
                </a:tc>
                <a:tc>
                  <a:txBody>
                    <a:bodyPr/>
                    <a:lstStyle/>
                    <a:p>
                      <a:pPr algn="l">
                        <a:buNone/>
                      </a:pPr>
                      <a:r>
                        <a:rPr lang="zh-CN" altLang="en-US">
                          <a:latin typeface="微软雅黑" panose="020B0503020204020204" charset="-122"/>
                          <a:ea typeface="微软雅黑" panose="020B0503020204020204" charset="-122"/>
                        </a:rPr>
                        <a:t>因临近年底事情较多，可能导致基础数据、盘点数据未能及时完成</a:t>
                      </a:r>
                    </a:p>
                  </a:txBody>
                  <a:tcPr anchor="ctr"/>
                </a:tc>
                <a:tc>
                  <a:txBody>
                    <a:bodyPr/>
                    <a:lstStyle/>
                    <a:p>
                      <a:pPr algn="l">
                        <a:buNone/>
                      </a:pPr>
                      <a:r>
                        <a:rPr lang="zh-CN" altLang="en-US">
                          <a:latin typeface="微软雅黑" panose="020B0503020204020204" charset="-122"/>
                          <a:ea typeface="微软雅黑" panose="020B0503020204020204" charset="-122"/>
                        </a:rPr>
                        <a:t>企业注意风险点配置工作人员配合</a:t>
                      </a:r>
                    </a:p>
                  </a:txBody>
                  <a:tcPr anchor="ctr"/>
                </a:tc>
                <a:extLst>
                  <a:ext uri="{0D108BD9-81ED-4DB2-BD59-A6C34878D82A}">
                    <a16:rowId xmlns:a16="http://schemas.microsoft.com/office/drawing/2014/main" val="10002"/>
                  </a:ext>
                </a:extLst>
              </a:tr>
              <a:tr h="381000">
                <a:tc>
                  <a:txBody>
                    <a:bodyPr/>
                    <a:lstStyle/>
                    <a:p>
                      <a:pPr algn="ctr">
                        <a:buNone/>
                      </a:pPr>
                      <a:r>
                        <a:rPr lang="zh-CN" altLang="en-US">
                          <a:latin typeface="微软雅黑" panose="020B0503020204020204" charset="-122"/>
                          <a:ea typeface="微软雅黑" panose="020B0503020204020204" charset="-122"/>
                        </a:rPr>
                        <a:t>技术对接</a:t>
                      </a:r>
                    </a:p>
                  </a:txBody>
                  <a:tcPr anchor="ctr"/>
                </a:tc>
                <a:tc>
                  <a:txBody>
                    <a:bodyPr/>
                    <a:lstStyle/>
                    <a:p>
                      <a:pPr algn="l">
                        <a:buNone/>
                      </a:pPr>
                      <a:r>
                        <a:rPr lang="zh-CN" altLang="en-US">
                          <a:latin typeface="微软雅黑" panose="020B0503020204020204" charset="-122"/>
                          <a:ea typeface="微软雅黑" panose="020B0503020204020204" charset="-122"/>
                        </a:rPr>
                        <a:t>因万镇通全新业务模式的变化，垂直作业平台及其他相关系统的配合修改导致接口文档的变化，可能影响到研发进度</a:t>
                      </a:r>
                    </a:p>
                  </a:txBody>
                  <a:tcPr anchor="ctr"/>
                </a:tc>
                <a:tc>
                  <a:txBody>
                    <a:bodyPr/>
                    <a:lstStyle/>
                    <a:p>
                      <a:pPr algn="l">
                        <a:buNone/>
                      </a:pPr>
                      <a:r>
                        <a:rPr lang="zh-CN" altLang="en-US">
                          <a:latin typeface="微软雅黑" panose="020B0503020204020204" charset="-122"/>
                          <a:ea typeface="微软雅黑" panose="020B0503020204020204" charset="-122"/>
                        </a:rPr>
                        <a:t>建立共同研发小组，简洁高效地办公环境，通过沟通降低研发风险</a:t>
                      </a:r>
                    </a:p>
                  </a:txBody>
                  <a:tcPr anchor="ctr"/>
                </a:tc>
                <a:extLst>
                  <a:ext uri="{0D108BD9-81ED-4DB2-BD59-A6C34878D82A}">
                    <a16:rowId xmlns:a16="http://schemas.microsoft.com/office/drawing/2014/main" val="10003"/>
                  </a:ext>
                </a:extLst>
              </a:tr>
              <a:tr h="381000">
                <a:tc>
                  <a:txBody>
                    <a:bodyPr/>
                    <a:lstStyle/>
                    <a:p>
                      <a:pPr algn="ctr">
                        <a:buNone/>
                      </a:pPr>
                      <a:r>
                        <a:rPr lang="zh-CN" altLang="en-US">
                          <a:latin typeface="微软雅黑" panose="020B0503020204020204" charset="-122"/>
                          <a:ea typeface="微软雅黑" panose="020B0503020204020204" charset="-122"/>
                        </a:rPr>
                        <a:t>人员配合</a:t>
                      </a:r>
                    </a:p>
                  </a:txBody>
                  <a:tcPr anchor="ctr"/>
                </a:tc>
                <a:tc>
                  <a:txBody>
                    <a:bodyPr/>
                    <a:lstStyle/>
                    <a:p>
                      <a:pPr algn="l">
                        <a:buNone/>
                      </a:pPr>
                      <a:r>
                        <a:rPr lang="en-US" altLang="zh-CN">
                          <a:latin typeface="微软雅黑" panose="020B0503020204020204" charset="-122"/>
                          <a:ea typeface="微软雅黑" panose="020B0503020204020204" charset="-122"/>
                        </a:rPr>
                        <a:t>2018</a:t>
                      </a:r>
                      <a:r>
                        <a:rPr lang="zh-CN" altLang="en-US">
                          <a:latin typeface="微软雅黑" panose="020B0503020204020204" charset="-122"/>
                          <a:ea typeface="微软雅黑" panose="020B0503020204020204" charset="-122"/>
                        </a:rPr>
                        <a:t>年还有双十二、圣诞节和元旦等活动，这都可能影响到企业的营销人员配置和配合程度</a:t>
                      </a:r>
                    </a:p>
                  </a:txBody>
                  <a:tcPr anchor="ctr"/>
                </a:tc>
                <a:tc>
                  <a:txBody>
                    <a:bodyPr/>
                    <a:lstStyle/>
                    <a:p>
                      <a:pPr algn="l">
                        <a:buNone/>
                      </a:pPr>
                      <a:r>
                        <a:rPr lang="zh-CN" altLang="en-US">
                          <a:latin typeface="微软雅黑" panose="020B0503020204020204" charset="-122"/>
                          <a:ea typeface="微软雅黑" panose="020B0503020204020204" charset="-122"/>
                        </a:rPr>
                        <a:t>确定各相关业务的负责人、对接人，做好内部沟通，保证项目进度。</a:t>
                      </a:r>
                    </a:p>
                  </a:txBody>
                  <a:tcPr anchor="ctr"/>
                </a:tc>
                <a:extLst>
                  <a:ext uri="{0D108BD9-81ED-4DB2-BD59-A6C34878D82A}">
                    <a16:rowId xmlns:a16="http://schemas.microsoft.com/office/drawing/2014/main" val="10004"/>
                  </a:ext>
                </a:extLst>
              </a:tr>
              <a:tr h="381000">
                <a:tc>
                  <a:txBody>
                    <a:bodyPr/>
                    <a:lstStyle/>
                    <a:p>
                      <a:pPr algn="ctr">
                        <a:buNone/>
                      </a:pPr>
                      <a:r>
                        <a:rPr lang="zh-CN" altLang="en-US">
                          <a:latin typeface="微软雅黑" panose="020B0503020204020204" charset="-122"/>
                          <a:ea typeface="微软雅黑" panose="020B0503020204020204" charset="-122"/>
                        </a:rPr>
                        <a:t>商务洽谈</a:t>
                      </a:r>
                    </a:p>
                  </a:txBody>
                  <a:tcPr anchor="ctr"/>
                </a:tc>
                <a:tc>
                  <a:txBody>
                    <a:bodyPr/>
                    <a:lstStyle/>
                    <a:p>
                      <a:pPr algn="l">
                        <a:buNone/>
                      </a:pPr>
                      <a:r>
                        <a:rPr lang="zh-CN" altLang="en-US">
                          <a:latin typeface="微软雅黑" panose="020B0503020204020204" charset="-122"/>
                          <a:ea typeface="微软雅黑" panose="020B0503020204020204" charset="-122"/>
                        </a:rPr>
                        <a:t>因合同签订时间尚未确定，可能导致最终项目上线的延迟</a:t>
                      </a:r>
                    </a:p>
                  </a:txBody>
                  <a:tcPr anchor="ctr"/>
                </a:tc>
                <a:tc>
                  <a:txBody>
                    <a:bodyPr/>
                    <a:lstStyle/>
                    <a:p>
                      <a:pPr algn="l">
                        <a:buNone/>
                      </a:pPr>
                      <a:endParaRPr lang="zh-CN" altLang="en-US">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3794" name="文本框 17"/>
          <p:cNvSpPr txBox="1">
            <a:spLocks noChangeArrowheads="1"/>
          </p:cNvSpPr>
          <p:nvPr/>
        </p:nvSpPr>
        <p:spPr bwMode="auto">
          <a:xfrm>
            <a:off x="4449763" y="2686050"/>
            <a:ext cx="5327650" cy="737235"/>
          </a:xfrm>
          <a:prstGeom prst="rect">
            <a:avLst/>
          </a:prstGeom>
          <a:noFill/>
          <a:ln w="9525">
            <a:noFill/>
            <a:miter lim="800000"/>
          </a:ln>
        </p:spPr>
        <p:txBody>
          <a:bodyPr>
            <a:spAutoFit/>
          </a:bodyPr>
          <a:lstStyle/>
          <a:p>
            <a:r>
              <a:rPr lang="zh-CN" altLang="en-US" sz="4200" b="1">
                <a:solidFill>
                  <a:schemeClr val="bg1"/>
                </a:solidFill>
                <a:latin typeface="微软雅黑" panose="020B0503020204020204" charset="-122"/>
                <a:ea typeface="微软雅黑" panose="020B0503020204020204" charset="-122"/>
              </a:rPr>
              <a:t>项目团队</a:t>
            </a:r>
          </a:p>
        </p:txBody>
      </p:sp>
      <p:grpSp>
        <p:nvGrpSpPr>
          <p:cNvPr id="76" name="组合 75"/>
          <p:cNvGrpSpPr/>
          <p:nvPr/>
        </p:nvGrpSpPr>
        <p:grpSpPr bwMode="auto">
          <a:xfrm>
            <a:off x="4656138" y="1531938"/>
            <a:ext cx="552450" cy="552450"/>
            <a:chOff x="3543574" y="4265651"/>
            <a:chExt cx="414516" cy="414516"/>
          </a:xfrm>
        </p:grpSpPr>
        <p:sp>
          <p:nvSpPr>
            <p:cNvPr id="4" name="椭圆 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7" name="组合 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7" name="组合 76"/>
          <p:cNvGrpSpPr/>
          <p:nvPr/>
        </p:nvGrpSpPr>
        <p:grpSpPr bwMode="auto">
          <a:xfrm>
            <a:off x="5400675" y="1531938"/>
            <a:ext cx="552450" cy="552450"/>
            <a:chOff x="4102125" y="4265651"/>
            <a:chExt cx="414516" cy="414516"/>
          </a:xfrm>
        </p:grpSpPr>
        <p:sp>
          <p:nvSpPr>
            <p:cNvPr id="11" name="椭圆 10"/>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12" name="组合 11"/>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9" name="组合 78"/>
          <p:cNvGrpSpPr/>
          <p:nvPr/>
        </p:nvGrpSpPr>
        <p:grpSpPr bwMode="auto">
          <a:xfrm>
            <a:off x="6838950" y="1531938"/>
            <a:ext cx="554038" cy="552450"/>
            <a:chOff x="5181486" y="4265651"/>
            <a:chExt cx="414516" cy="414516"/>
          </a:xfrm>
        </p:grpSpPr>
        <p:sp>
          <p:nvSpPr>
            <p:cNvPr id="13" name="椭圆 1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solidFill>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rgbClr val="FFC000"/>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5865">
                <a:latin typeface="微软雅黑" panose="020B0503020204020204" charset="-122"/>
                <a:ea typeface="微软雅黑" panose="020B0503020204020204" charset="-122"/>
              </a:endParaRPr>
            </a:p>
          </p:txBody>
        </p:sp>
        <p:sp>
          <p:nvSpPr>
            <p:cNvPr id="33803" name="Text Box 58"/>
            <p:cNvSpPr txBox="1">
              <a:spLocks noChangeArrowheads="1"/>
            </p:cNvSpPr>
            <p:nvPr/>
          </p:nvSpPr>
          <p:spPr bwMode="auto">
            <a:xfrm>
              <a:off x="1159958" y="3077737"/>
              <a:ext cx="782803" cy="708203"/>
            </a:xfrm>
            <a:prstGeom prst="rect">
              <a:avLst/>
            </a:prstGeom>
            <a:noFill/>
            <a:ln w="9525">
              <a:noFill/>
              <a:miter lim="800000"/>
            </a:ln>
          </p:spPr>
          <p:txBody>
            <a:bodyPr>
              <a:spAutoFit/>
            </a:bodyPr>
            <a:lstStyle/>
            <a:p>
              <a:pPr algn="ctr"/>
              <a:r>
                <a:rPr lang="en-US" altLang="zh-CN" sz="8800">
                  <a:solidFill>
                    <a:schemeClr val="bg1"/>
                  </a:solidFill>
                  <a:latin typeface="Impact" panose="020B0806030902050204" pitchFamily="34" charset="0"/>
                  <a:ea typeface="微软雅黑" panose="020B0503020204020204" charset="-122"/>
                </a:rPr>
                <a:t>04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3794"/>
                                        </p:tgtEl>
                                        <p:attrNameLst>
                                          <p:attrName>style.visibility</p:attrName>
                                        </p:attrNameLst>
                                      </p:cBhvr>
                                      <p:to>
                                        <p:strVal val="visible"/>
                                      </p:to>
                                    </p:set>
                                    <p:animEffect transition="in" filter="wipe(left)">
                                      <p:cBhvr>
                                        <p:cTn id="36"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379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9535"/>
            <a:ext cx="530669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实施方案-项目组成员（共12人）</a:t>
            </a:r>
          </a:p>
        </p:txBody>
      </p:sp>
      <p:graphicFrame>
        <p:nvGraphicFramePr>
          <p:cNvPr id="7" name="表格 6"/>
          <p:cNvGraphicFramePr/>
          <p:nvPr/>
        </p:nvGraphicFramePr>
        <p:xfrm>
          <a:off x="247650" y="1249045"/>
          <a:ext cx="11696700" cy="51511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206625">
                  <a:extLst>
                    <a:ext uri="{9D8B030D-6E8A-4147-A177-3AD203B41FA5}">
                      <a16:colId xmlns:a16="http://schemas.microsoft.com/office/drawing/2014/main" val="20001"/>
                    </a:ext>
                  </a:extLst>
                </a:gridCol>
                <a:gridCol w="2451735">
                  <a:extLst>
                    <a:ext uri="{9D8B030D-6E8A-4147-A177-3AD203B41FA5}">
                      <a16:colId xmlns:a16="http://schemas.microsoft.com/office/drawing/2014/main" val="20002"/>
                    </a:ext>
                  </a:extLst>
                </a:gridCol>
                <a:gridCol w="2451735">
                  <a:extLst>
                    <a:ext uri="{9D8B030D-6E8A-4147-A177-3AD203B41FA5}">
                      <a16:colId xmlns:a16="http://schemas.microsoft.com/office/drawing/2014/main" val="20003"/>
                    </a:ext>
                  </a:extLst>
                </a:gridCol>
                <a:gridCol w="2757805">
                  <a:extLst>
                    <a:ext uri="{9D8B030D-6E8A-4147-A177-3AD203B41FA5}">
                      <a16:colId xmlns:a16="http://schemas.microsoft.com/office/drawing/2014/main" val="20004"/>
                    </a:ext>
                  </a:extLst>
                </a:gridCol>
              </a:tblGrid>
              <a:tr h="381000">
                <a:tc>
                  <a:txBody>
                    <a:bodyPr/>
                    <a:lstStyle/>
                    <a:p>
                      <a:pPr algn="ctr">
                        <a:buNone/>
                      </a:pPr>
                      <a:r>
                        <a:rPr lang="zh-CN" altLang="en-US" sz="1600">
                          <a:latin typeface="微软雅黑" panose="020B0503020204020204" charset="-122"/>
                          <a:ea typeface="微软雅黑" panose="020B0503020204020204" charset="-122"/>
                        </a:rPr>
                        <a:t>人员</a:t>
                      </a:r>
                    </a:p>
                  </a:txBody>
                  <a:tcPr anchor="ctr"/>
                </a:tc>
                <a:tc>
                  <a:txBody>
                    <a:bodyPr/>
                    <a:lstStyle/>
                    <a:p>
                      <a:pPr algn="ctr">
                        <a:buNone/>
                      </a:pPr>
                      <a:r>
                        <a:rPr lang="zh-CN" altLang="en-US" sz="1600">
                          <a:latin typeface="微软雅黑" panose="020B0503020204020204" charset="-122"/>
                          <a:ea typeface="微软雅黑" panose="020B0503020204020204" charset="-122"/>
                        </a:rPr>
                        <a:t>职务</a:t>
                      </a:r>
                    </a:p>
                  </a:txBody>
                  <a:tcPr anchor="ctr"/>
                </a:tc>
                <a:tc>
                  <a:txBody>
                    <a:bodyPr/>
                    <a:lstStyle/>
                    <a:p>
                      <a:pPr algn="ctr">
                        <a:buNone/>
                      </a:pPr>
                      <a:r>
                        <a:rPr lang="zh-CN" altLang="en-US" sz="1600">
                          <a:latin typeface="微软雅黑" panose="020B0503020204020204" charset="-122"/>
                          <a:ea typeface="微软雅黑" panose="020B0503020204020204" charset="-122"/>
                        </a:rPr>
                        <a:t>职责</a:t>
                      </a:r>
                    </a:p>
                  </a:txBody>
                  <a:tcPr anchor="ctr"/>
                </a:tc>
                <a:tc>
                  <a:txBody>
                    <a:bodyPr/>
                    <a:lstStyle/>
                    <a:p>
                      <a:pPr algn="ctr">
                        <a:buNone/>
                      </a:pPr>
                      <a:r>
                        <a:rPr lang="zh-CN" altLang="en-US" sz="1600">
                          <a:latin typeface="微软雅黑" panose="020B0503020204020204" charset="-122"/>
                          <a:ea typeface="微软雅黑" panose="020B0503020204020204" charset="-122"/>
                        </a:rPr>
                        <a:t>联系电话</a:t>
                      </a:r>
                    </a:p>
                  </a:txBody>
                  <a:tcPr anchor="ctr"/>
                </a:tc>
                <a:tc>
                  <a:txBody>
                    <a:bodyPr/>
                    <a:lstStyle/>
                    <a:p>
                      <a:pPr algn="ctr">
                        <a:buNone/>
                      </a:pPr>
                      <a:r>
                        <a:rPr lang="zh-CN" altLang="en-US" sz="1600">
                          <a:latin typeface="微软雅黑" panose="020B0503020204020204" charset="-122"/>
                          <a:ea typeface="微软雅黑" panose="020B0503020204020204" charset="-122"/>
                        </a:rPr>
                        <a:t>联系邮箱</a:t>
                      </a:r>
                    </a:p>
                  </a:txBody>
                  <a:tcPr anchor="ctr"/>
                </a:tc>
                <a:extLst>
                  <a:ext uri="{0D108BD9-81ED-4DB2-BD59-A6C34878D82A}">
                    <a16:rowId xmlns:a16="http://schemas.microsoft.com/office/drawing/2014/main" val="10000"/>
                  </a:ext>
                </a:extLst>
              </a:tr>
              <a:tr h="381000">
                <a:tc>
                  <a:txBody>
                    <a:bodyPr/>
                    <a:lstStyle/>
                    <a:p>
                      <a:pPr algn="ctr">
                        <a:buNone/>
                      </a:pPr>
                      <a:r>
                        <a:rPr lang="zh-CN" altLang="en-US" sz="1600">
                          <a:latin typeface="微软雅黑" panose="020B0503020204020204" charset="-122"/>
                          <a:ea typeface="微软雅黑" panose="020B0503020204020204" charset="-122"/>
                        </a:rPr>
                        <a:t>肖卫华</a:t>
                      </a:r>
                    </a:p>
                  </a:txBody>
                  <a:tcPr anchor="ctr"/>
                </a:tc>
                <a:tc>
                  <a:txBody>
                    <a:bodyPr/>
                    <a:lstStyle/>
                    <a:p>
                      <a:pPr algn="ctr">
                        <a:buNone/>
                      </a:pPr>
                      <a:r>
                        <a:rPr lang="zh-CN" altLang="en-US" sz="1600">
                          <a:latin typeface="微软雅黑" panose="020B0503020204020204" charset="-122"/>
                          <a:ea typeface="微软雅黑" panose="020B0503020204020204" charset="-122"/>
                        </a:rPr>
                        <a:t>副总经理</a:t>
                      </a:r>
                    </a:p>
                  </a:txBody>
                  <a:tcPr anchor="ctr"/>
                </a:tc>
                <a:tc>
                  <a:txBody>
                    <a:bodyPr/>
                    <a:lstStyle/>
                    <a:p>
                      <a:pPr algn="ctr">
                        <a:buNone/>
                      </a:pPr>
                      <a:r>
                        <a:rPr lang="zh-CN" altLang="en-US" sz="1600">
                          <a:latin typeface="微软雅黑" panose="020B0503020204020204" charset="-122"/>
                          <a:ea typeface="微软雅黑" panose="020B0503020204020204" charset="-122"/>
                        </a:rPr>
                        <a:t>顾问</a:t>
                      </a:r>
                    </a:p>
                  </a:txBody>
                  <a:tcPr anchor="ctr"/>
                </a:tc>
                <a:tc>
                  <a:txBody>
                    <a:bodyPr/>
                    <a:lstStyle/>
                    <a:p>
                      <a:pPr algn="ctr">
                        <a:buNone/>
                      </a:pPr>
                      <a:r>
                        <a:rPr lang="en-US" altLang="zh-CN" sz="1600">
                          <a:latin typeface="微软雅黑" panose="020B0503020204020204" charset="-122"/>
                          <a:ea typeface="微软雅黑" panose="020B0503020204020204" charset="-122"/>
                        </a:rPr>
                        <a:t>13851705744</a:t>
                      </a:r>
                    </a:p>
                  </a:txBody>
                  <a:tcPr anchor="ctr"/>
                </a:tc>
                <a:tc>
                  <a:txBody>
                    <a:bodyPr/>
                    <a:lstStyle/>
                    <a:p>
                      <a:pPr algn="ctr">
                        <a:buNone/>
                      </a:pPr>
                      <a:r>
                        <a:rPr lang="en-US" altLang="zh-CN" sz="1600">
                          <a:latin typeface="微软雅黑" panose="020B0503020204020204" charset="-122"/>
                          <a:ea typeface="微软雅黑" panose="020B0503020204020204" charset="-122"/>
                        </a:rPr>
                        <a:t>xwh@jl-soft.com</a:t>
                      </a:r>
                    </a:p>
                  </a:txBody>
                  <a:tcPr anchor="ctr"/>
                </a:tc>
                <a:extLst>
                  <a:ext uri="{0D108BD9-81ED-4DB2-BD59-A6C34878D82A}">
                    <a16:rowId xmlns:a16="http://schemas.microsoft.com/office/drawing/2014/main" val="10001"/>
                  </a:ext>
                </a:extLst>
              </a:tr>
              <a:tr h="381000">
                <a:tc>
                  <a:txBody>
                    <a:bodyPr/>
                    <a:lstStyle/>
                    <a:p>
                      <a:pPr algn="ctr">
                        <a:buNone/>
                      </a:pPr>
                      <a:r>
                        <a:rPr lang="zh-CN" altLang="en-US" sz="1600">
                          <a:latin typeface="微软雅黑" panose="020B0503020204020204" charset="-122"/>
                          <a:ea typeface="微软雅黑" panose="020B0503020204020204" charset="-122"/>
                        </a:rPr>
                        <a:t>王文渊</a:t>
                      </a:r>
                    </a:p>
                  </a:txBody>
                  <a:tcPr anchor="ctr"/>
                </a:tc>
                <a:tc>
                  <a:txBody>
                    <a:bodyPr/>
                    <a:lstStyle/>
                    <a:p>
                      <a:pPr algn="ctr">
                        <a:buNone/>
                      </a:pPr>
                      <a:r>
                        <a:rPr lang="zh-CN" altLang="en-US" sz="1600">
                          <a:latin typeface="微软雅黑" panose="020B0503020204020204" charset="-122"/>
                          <a:ea typeface="微软雅黑" panose="020B0503020204020204" charset="-122"/>
                        </a:rPr>
                        <a:t>技术总监</a:t>
                      </a:r>
                    </a:p>
                  </a:txBody>
                  <a:tcPr anchor="ctr"/>
                </a:tc>
                <a:tc>
                  <a:txBody>
                    <a:bodyPr/>
                    <a:lstStyle/>
                    <a:p>
                      <a:pPr algn="ctr">
                        <a:buNone/>
                      </a:pPr>
                      <a:r>
                        <a:rPr lang="zh-CN" altLang="en-US" sz="1600">
                          <a:latin typeface="微软雅黑" panose="020B0503020204020204" charset="-122"/>
                          <a:ea typeface="微软雅黑" panose="020B0503020204020204" charset="-122"/>
                        </a:rPr>
                        <a:t>系统整体框架</a:t>
                      </a:r>
                    </a:p>
                  </a:txBody>
                  <a:tcPr anchor="ctr"/>
                </a:tc>
                <a:tc>
                  <a:txBody>
                    <a:bodyPr/>
                    <a:lstStyle/>
                    <a:p>
                      <a:pPr algn="ctr">
                        <a:buNone/>
                      </a:pPr>
                      <a:r>
                        <a:rPr lang="en-US" altLang="zh-CN" sz="1600">
                          <a:latin typeface="微软雅黑" panose="020B0503020204020204" charset="-122"/>
                          <a:ea typeface="微软雅黑" panose="020B0503020204020204" charset="-122"/>
                        </a:rPr>
                        <a:t>13407125758</a:t>
                      </a:r>
                    </a:p>
                  </a:txBody>
                  <a:tcPr anchor="ctr"/>
                </a:tc>
                <a:tc>
                  <a:txBody>
                    <a:bodyPr/>
                    <a:lstStyle/>
                    <a:p>
                      <a:pPr algn="ctr">
                        <a:buNone/>
                      </a:pPr>
                      <a:r>
                        <a:rPr lang="en-US" altLang="zh-CN" sz="1600">
                          <a:latin typeface="微软雅黑" panose="020B0503020204020204" charset="-122"/>
                          <a:ea typeface="微软雅黑" panose="020B0503020204020204" charset="-122"/>
                        </a:rPr>
                        <a:t>wangwenyuan@jl-soft.com</a:t>
                      </a:r>
                    </a:p>
                  </a:txBody>
                  <a:tcPr anchor="ctr"/>
                </a:tc>
                <a:extLst>
                  <a:ext uri="{0D108BD9-81ED-4DB2-BD59-A6C34878D82A}">
                    <a16:rowId xmlns:a16="http://schemas.microsoft.com/office/drawing/2014/main" val="10002"/>
                  </a:ext>
                </a:extLst>
              </a:tr>
              <a:tr h="381000">
                <a:tc>
                  <a:txBody>
                    <a:bodyPr/>
                    <a:lstStyle/>
                    <a:p>
                      <a:pPr algn="ctr">
                        <a:buNone/>
                      </a:pPr>
                      <a:r>
                        <a:rPr lang="zh-CN" altLang="en-US" sz="1600">
                          <a:latin typeface="微软雅黑" panose="020B0503020204020204" charset="-122"/>
                          <a:ea typeface="微软雅黑" panose="020B0503020204020204" charset="-122"/>
                        </a:rPr>
                        <a:t>张良玉</a:t>
                      </a:r>
                    </a:p>
                  </a:txBody>
                  <a:tcPr anchor="ctr"/>
                </a:tc>
                <a:tc>
                  <a:txBody>
                    <a:bodyPr/>
                    <a:lstStyle/>
                    <a:p>
                      <a:pPr algn="ctr">
                        <a:buNone/>
                      </a:pPr>
                      <a:r>
                        <a:rPr lang="zh-CN" altLang="en-US" sz="1600">
                          <a:latin typeface="微软雅黑" panose="020B0503020204020204" charset="-122"/>
                          <a:ea typeface="微软雅黑" panose="020B0503020204020204" charset="-122"/>
                        </a:rPr>
                        <a:t>技术经理</a:t>
                      </a:r>
                    </a:p>
                  </a:txBody>
                  <a:tcPr anchor="ctr"/>
                </a:tc>
                <a:tc>
                  <a:txBody>
                    <a:bodyPr/>
                    <a:lstStyle/>
                    <a:p>
                      <a:pPr algn="ctr">
                        <a:buNone/>
                      </a:pPr>
                      <a:r>
                        <a:rPr lang="zh-CN" altLang="en-US" sz="1600">
                          <a:latin typeface="微软雅黑" panose="020B0503020204020204" charset="-122"/>
                          <a:ea typeface="微软雅黑" panose="020B0503020204020204" charset="-122"/>
                        </a:rPr>
                        <a:t>后台功能研发</a:t>
                      </a:r>
                    </a:p>
                  </a:txBody>
                  <a:tcPr anchor="ctr"/>
                </a:tc>
                <a:tc>
                  <a:txBody>
                    <a:bodyPr/>
                    <a:lstStyle/>
                    <a:p>
                      <a:pPr algn="ctr">
                        <a:buNone/>
                      </a:pPr>
                      <a:r>
                        <a:rPr lang="en-US" altLang="zh-CN" sz="1600">
                          <a:latin typeface="微软雅黑" panose="020B0503020204020204" charset="-122"/>
                          <a:ea typeface="微软雅黑" panose="020B0503020204020204" charset="-122"/>
                        </a:rPr>
                        <a:t>15871486696</a:t>
                      </a:r>
                    </a:p>
                  </a:txBody>
                  <a:tcPr anchor="ctr"/>
                </a:tc>
                <a:tc>
                  <a:txBody>
                    <a:bodyPr/>
                    <a:lstStyle/>
                    <a:p>
                      <a:pPr algn="ctr">
                        <a:buNone/>
                      </a:pPr>
                      <a:r>
                        <a:rPr lang="en-US" altLang="zh-CN" sz="1600">
                          <a:latin typeface="微软雅黑" panose="020B0503020204020204" charset="-122"/>
                          <a:ea typeface="微软雅黑" panose="020B0503020204020204" charset="-122"/>
                        </a:rPr>
                        <a:t>zhangliangyu@jl-soft.com</a:t>
                      </a:r>
                    </a:p>
                  </a:txBody>
                  <a:tcPr anchor="ctr"/>
                </a:tc>
                <a:extLst>
                  <a:ext uri="{0D108BD9-81ED-4DB2-BD59-A6C34878D82A}">
                    <a16:rowId xmlns:a16="http://schemas.microsoft.com/office/drawing/2014/main" val="10003"/>
                  </a:ext>
                </a:extLst>
              </a:tr>
              <a:tr h="381000">
                <a:tc>
                  <a:txBody>
                    <a:bodyPr/>
                    <a:lstStyle/>
                    <a:p>
                      <a:pPr algn="ctr">
                        <a:buNone/>
                      </a:pPr>
                      <a:r>
                        <a:rPr lang="zh-CN" altLang="en-US" sz="1600">
                          <a:latin typeface="微软雅黑" panose="020B0503020204020204" charset="-122"/>
                          <a:ea typeface="微软雅黑" panose="020B0503020204020204" charset="-122"/>
                        </a:rPr>
                        <a:t>邱琛</a:t>
                      </a:r>
                    </a:p>
                  </a:txBody>
                  <a:tcPr anchor="ctr"/>
                </a:tc>
                <a:tc>
                  <a:txBody>
                    <a:bodyPr/>
                    <a:lstStyle/>
                    <a:p>
                      <a:pPr algn="ctr">
                        <a:buNone/>
                      </a:pPr>
                      <a:r>
                        <a:rPr lang="zh-CN" altLang="en-US" sz="1600">
                          <a:latin typeface="微软雅黑" panose="020B0503020204020204" charset="-122"/>
                          <a:ea typeface="微软雅黑" panose="020B0503020204020204" charset="-122"/>
                        </a:rPr>
                        <a:t>技术经理</a:t>
                      </a:r>
                    </a:p>
                  </a:txBody>
                  <a:tcPr anchor="ctr"/>
                </a:tc>
                <a:tc>
                  <a:txBody>
                    <a:bodyPr/>
                    <a:lstStyle/>
                    <a:p>
                      <a:pPr algn="ctr">
                        <a:buNone/>
                      </a:pPr>
                      <a:r>
                        <a:rPr lang="zh-CN" altLang="en-US" sz="1600">
                          <a:latin typeface="微软雅黑" panose="020B0503020204020204" charset="-122"/>
                          <a:ea typeface="微软雅黑" panose="020B0503020204020204" charset="-122"/>
                        </a:rPr>
                        <a:t>后台接口研发</a:t>
                      </a:r>
                    </a:p>
                  </a:txBody>
                  <a:tcPr anchor="ctr"/>
                </a:tc>
                <a:tc>
                  <a:txBody>
                    <a:bodyPr/>
                    <a:lstStyle/>
                    <a:p>
                      <a:pPr algn="ctr">
                        <a:buNone/>
                      </a:pPr>
                      <a:r>
                        <a:rPr lang="en-US" altLang="zh-CN" sz="1600">
                          <a:latin typeface="微软雅黑" panose="020B0503020204020204" charset="-122"/>
                          <a:ea typeface="微软雅黑" panose="020B0503020204020204" charset="-122"/>
                        </a:rPr>
                        <a:t>15071046434</a:t>
                      </a:r>
                    </a:p>
                  </a:txBody>
                  <a:tcPr anchor="ctr"/>
                </a:tc>
                <a:tc>
                  <a:txBody>
                    <a:bodyPr/>
                    <a:lstStyle/>
                    <a:p>
                      <a:pPr algn="ctr">
                        <a:buNone/>
                      </a:pPr>
                      <a:r>
                        <a:rPr lang="en-US" altLang="zh-CN" sz="1600">
                          <a:latin typeface="微软雅黑" panose="020B0503020204020204" charset="-122"/>
                          <a:ea typeface="微软雅黑" panose="020B0503020204020204" charset="-122"/>
                        </a:rPr>
                        <a:t>qiuchen@jl-soft.com</a:t>
                      </a:r>
                    </a:p>
                  </a:txBody>
                  <a:tcPr anchor="ctr"/>
                </a:tc>
                <a:extLst>
                  <a:ext uri="{0D108BD9-81ED-4DB2-BD59-A6C34878D82A}">
                    <a16:rowId xmlns:a16="http://schemas.microsoft.com/office/drawing/2014/main" val="10004"/>
                  </a:ext>
                </a:extLst>
              </a:tr>
              <a:tr h="381000">
                <a:tc>
                  <a:txBody>
                    <a:bodyPr/>
                    <a:lstStyle/>
                    <a:p>
                      <a:pPr algn="ctr">
                        <a:buNone/>
                      </a:pPr>
                      <a:r>
                        <a:rPr lang="zh-CN" altLang="en-US" sz="1600">
                          <a:latin typeface="微软雅黑" panose="020B0503020204020204" charset="-122"/>
                          <a:ea typeface="微软雅黑" panose="020B0503020204020204" charset="-122"/>
                        </a:rPr>
                        <a:t>李龙威</a:t>
                      </a:r>
                    </a:p>
                  </a:txBody>
                  <a:tcPr anchor="ctr"/>
                </a:tc>
                <a:tc>
                  <a:txBody>
                    <a:bodyPr/>
                    <a:lstStyle/>
                    <a:p>
                      <a:pPr algn="ctr">
                        <a:buNone/>
                      </a:pPr>
                      <a:r>
                        <a:rPr lang="zh-CN" altLang="en-US" sz="1600">
                          <a:latin typeface="微软雅黑" panose="020B0503020204020204" charset="-122"/>
                          <a:ea typeface="微软雅黑" panose="020B0503020204020204" charset="-122"/>
                        </a:rPr>
                        <a:t>前端经理</a:t>
                      </a:r>
                    </a:p>
                  </a:txBody>
                  <a:tcPr anchor="ctr"/>
                </a:tc>
                <a:tc>
                  <a:txBody>
                    <a:bodyPr/>
                    <a:lstStyle/>
                    <a:p>
                      <a:pPr algn="ctr">
                        <a:buNone/>
                      </a:pPr>
                      <a:r>
                        <a:rPr lang="zh-CN" altLang="en-US" sz="1600">
                          <a:latin typeface="微软雅黑" panose="020B0503020204020204" charset="-122"/>
                          <a:ea typeface="微软雅黑" panose="020B0503020204020204" charset="-122"/>
                        </a:rPr>
                        <a:t>前端页面、交互</a:t>
                      </a:r>
                    </a:p>
                  </a:txBody>
                  <a:tcPr anchor="ctr"/>
                </a:tc>
                <a:tc>
                  <a:txBody>
                    <a:bodyPr/>
                    <a:lstStyle/>
                    <a:p>
                      <a:pPr algn="ctr">
                        <a:buNone/>
                      </a:pPr>
                      <a:r>
                        <a:rPr lang="en-US" altLang="zh-CN" sz="1600">
                          <a:latin typeface="微软雅黑" panose="020B0503020204020204" charset="-122"/>
                          <a:ea typeface="微软雅黑" panose="020B0503020204020204" charset="-122"/>
                        </a:rPr>
                        <a:t>18571137544</a:t>
                      </a:r>
                    </a:p>
                  </a:txBody>
                  <a:tcPr anchor="ctr"/>
                </a:tc>
                <a:tc>
                  <a:txBody>
                    <a:bodyPr/>
                    <a:lstStyle/>
                    <a:p>
                      <a:pPr algn="ctr">
                        <a:buNone/>
                      </a:pPr>
                      <a:r>
                        <a:rPr lang="en-US" altLang="zh-CN" sz="1600">
                          <a:latin typeface="微软雅黑" panose="020B0503020204020204" charset="-122"/>
                          <a:ea typeface="微软雅黑" panose="020B0503020204020204" charset="-122"/>
                        </a:rPr>
                        <a:t>lilongwei</a:t>
                      </a:r>
                      <a:r>
                        <a:rPr lang="en-US" altLang="zh-CN" sz="1600">
                          <a:latin typeface="微软雅黑" panose="020B0503020204020204" charset="-122"/>
                          <a:ea typeface="微软雅黑" panose="020B0503020204020204" charset="-122"/>
                          <a:sym typeface="+mn-ea"/>
                        </a:rPr>
                        <a:t>@jl-soft.com</a:t>
                      </a: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5"/>
                  </a:ext>
                </a:extLst>
              </a:tr>
              <a:tr h="381000">
                <a:tc>
                  <a:txBody>
                    <a:bodyPr/>
                    <a:lstStyle/>
                    <a:p>
                      <a:pPr algn="ctr">
                        <a:buNone/>
                      </a:pPr>
                      <a:r>
                        <a:rPr lang="zh-CN" altLang="en-US" sz="1600">
                          <a:latin typeface="微软雅黑" panose="020B0503020204020204" charset="-122"/>
                          <a:ea typeface="微软雅黑" panose="020B0503020204020204" charset="-122"/>
                        </a:rPr>
                        <a:t>周泽</a:t>
                      </a:r>
                    </a:p>
                  </a:txBody>
                  <a:tcPr anchor="ctr"/>
                </a:tc>
                <a:tc>
                  <a:txBody>
                    <a:bodyPr/>
                    <a:lstStyle/>
                    <a:p>
                      <a:pPr algn="ctr">
                        <a:buNone/>
                      </a:pPr>
                      <a:r>
                        <a:rPr lang="zh-CN" altLang="en-US" sz="1600">
                          <a:latin typeface="微软雅黑" panose="020B0503020204020204" charset="-122"/>
                          <a:ea typeface="微软雅黑" panose="020B0503020204020204" charset="-122"/>
                        </a:rPr>
                        <a:t>技术主管</a:t>
                      </a:r>
                    </a:p>
                  </a:txBody>
                  <a:tcPr anchor="ctr"/>
                </a:tc>
                <a:tc>
                  <a:txBody>
                    <a:bodyPr/>
                    <a:lstStyle/>
                    <a:p>
                      <a:pPr algn="ctr">
                        <a:buNone/>
                      </a:pPr>
                      <a:r>
                        <a:rPr lang="zh-CN" altLang="en-US" sz="1600">
                          <a:latin typeface="微软雅黑" panose="020B0503020204020204" charset="-122"/>
                          <a:ea typeface="微软雅黑" panose="020B0503020204020204" charset="-122"/>
                          <a:sym typeface="+mn-ea"/>
                        </a:rPr>
                        <a:t>后台功能研发</a:t>
                      </a: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6"/>
                  </a:ext>
                </a:extLst>
              </a:tr>
              <a:tr h="381000">
                <a:tc>
                  <a:txBody>
                    <a:bodyPr/>
                    <a:lstStyle/>
                    <a:p>
                      <a:pPr algn="ctr">
                        <a:buNone/>
                      </a:pPr>
                      <a:r>
                        <a:rPr lang="zh-CN" altLang="en-US" sz="1600">
                          <a:latin typeface="微软雅黑" panose="020B0503020204020204" charset="-122"/>
                          <a:ea typeface="微软雅黑" panose="020B0503020204020204" charset="-122"/>
                        </a:rPr>
                        <a:t>陈奇</a:t>
                      </a:r>
                    </a:p>
                  </a:txBody>
                  <a:tcPr anchor="ctr"/>
                </a:tc>
                <a:tc>
                  <a:txBody>
                    <a:bodyPr/>
                    <a:lstStyle/>
                    <a:p>
                      <a:pPr algn="ctr">
                        <a:buNone/>
                      </a:pPr>
                      <a:r>
                        <a:rPr lang="zh-CN" altLang="en-US" sz="1600">
                          <a:latin typeface="微软雅黑" panose="020B0503020204020204" charset="-122"/>
                          <a:ea typeface="微软雅黑" panose="020B0503020204020204" charset="-122"/>
                        </a:rPr>
                        <a:t>技术</a:t>
                      </a:r>
                    </a:p>
                  </a:txBody>
                  <a:tcPr anchor="ctr"/>
                </a:tc>
                <a:tc>
                  <a:txBody>
                    <a:bodyPr/>
                    <a:lstStyle/>
                    <a:p>
                      <a:pPr algn="ctr">
                        <a:buNone/>
                      </a:pPr>
                      <a:r>
                        <a:rPr lang="zh-CN" altLang="en-US" sz="1600">
                          <a:latin typeface="微软雅黑" panose="020B0503020204020204" charset="-122"/>
                          <a:ea typeface="微软雅黑" panose="020B0503020204020204" charset="-122"/>
                          <a:sym typeface="+mn-ea"/>
                        </a:rPr>
                        <a:t>后台功能研发</a:t>
                      </a: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7"/>
                  </a:ext>
                </a:extLst>
              </a:tr>
              <a:tr h="381000">
                <a:tc>
                  <a:txBody>
                    <a:bodyPr/>
                    <a:lstStyle/>
                    <a:p>
                      <a:pPr algn="ctr">
                        <a:buNone/>
                      </a:pPr>
                      <a:r>
                        <a:rPr lang="zh-CN" altLang="en-US" sz="1600">
                          <a:latin typeface="微软雅黑" panose="020B0503020204020204" charset="-122"/>
                          <a:ea typeface="微软雅黑" panose="020B0503020204020204" charset="-122"/>
                        </a:rPr>
                        <a:t>余愿</a:t>
                      </a:r>
                    </a:p>
                  </a:txBody>
                  <a:tcPr anchor="ctr"/>
                </a:tc>
                <a:tc>
                  <a:txBody>
                    <a:bodyPr/>
                    <a:lstStyle/>
                    <a:p>
                      <a:pPr algn="ctr">
                        <a:buNone/>
                      </a:pPr>
                      <a:r>
                        <a:rPr lang="zh-CN" altLang="en-US" sz="1600">
                          <a:latin typeface="微软雅黑" panose="020B0503020204020204" charset="-122"/>
                          <a:ea typeface="微软雅黑" panose="020B0503020204020204" charset="-122"/>
                        </a:rPr>
                        <a:t>技术主管</a:t>
                      </a:r>
                    </a:p>
                  </a:txBody>
                  <a:tcPr anchor="ctr"/>
                </a:tc>
                <a:tc>
                  <a:txBody>
                    <a:bodyPr/>
                    <a:lstStyle/>
                    <a:p>
                      <a:pPr algn="ctr">
                        <a:buNone/>
                      </a:pPr>
                      <a:r>
                        <a:rPr lang="zh-CN" altLang="en-US" sz="1600">
                          <a:latin typeface="微软雅黑" panose="020B0503020204020204" charset="-122"/>
                          <a:ea typeface="微软雅黑" panose="020B0503020204020204" charset="-122"/>
                          <a:sym typeface="+mn-ea"/>
                        </a:rPr>
                        <a:t>前端功能研发</a:t>
                      </a: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8"/>
                  </a:ext>
                </a:extLst>
              </a:tr>
              <a:tr h="381000">
                <a:tc>
                  <a:txBody>
                    <a:bodyPr/>
                    <a:lstStyle/>
                    <a:p>
                      <a:pPr algn="ctr">
                        <a:buNone/>
                      </a:pPr>
                      <a:r>
                        <a:rPr lang="zh-CN" altLang="en-US" sz="1600">
                          <a:latin typeface="微软雅黑" panose="020B0503020204020204" charset="-122"/>
                          <a:ea typeface="微软雅黑" panose="020B0503020204020204" charset="-122"/>
                        </a:rPr>
                        <a:t>邓俊宇</a:t>
                      </a:r>
                    </a:p>
                  </a:txBody>
                  <a:tcPr anchor="ctr"/>
                </a:tc>
                <a:tc>
                  <a:txBody>
                    <a:bodyPr/>
                    <a:lstStyle/>
                    <a:p>
                      <a:pPr algn="ctr">
                        <a:buNone/>
                      </a:pPr>
                      <a:r>
                        <a:rPr lang="zh-CN" altLang="en-US" sz="1600">
                          <a:latin typeface="微软雅黑" panose="020B0503020204020204" charset="-122"/>
                          <a:ea typeface="微软雅黑" panose="020B0503020204020204" charset="-122"/>
                        </a:rPr>
                        <a:t>技术</a:t>
                      </a:r>
                    </a:p>
                  </a:txBody>
                  <a:tcPr anchor="ctr"/>
                </a:tc>
                <a:tc>
                  <a:txBody>
                    <a:bodyPr/>
                    <a:lstStyle/>
                    <a:p>
                      <a:pPr algn="ctr">
                        <a:buNone/>
                      </a:pPr>
                      <a:r>
                        <a:rPr lang="zh-CN" altLang="en-US" sz="1600">
                          <a:latin typeface="微软雅黑" panose="020B0503020204020204" charset="-122"/>
                          <a:ea typeface="微软雅黑" panose="020B0503020204020204" charset="-122"/>
                          <a:sym typeface="+mn-ea"/>
                        </a:rPr>
                        <a:t>前端功能研发</a:t>
                      </a: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9"/>
                  </a:ext>
                </a:extLst>
              </a:tr>
              <a:tr h="381000">
                <a:tc>
                  <a:txBody>
                    <a:bodyPr/>
                    <a:lstStyle/>
                    <a:p>
                      <a:pPr algn="ctr">
                        <a:buNone/>
                      </a:pPr>
                      <a:r>
                        <a:rPr lang="zh-CN" altLang="en-US" sz="1600">
                          <a:latin typeface="微软雅黑" panose="020B0503020204020204" charset="-122"/>
                          <a:ea typeface="微软雅黑" panose="020B0503020204020204" charset="-122"/>
                        </a:rPr>
                        <a:t>贺文颖</a:t>
                      </a:r>
                    </a:p>
                  </a:txBody>
                  <a:tcPr anchor="ctr"/>
                </a:tc>
                <a:tc>
                  <a:txBody>
                    <a:bodyPr/>
                    <a:lstStyle/>
                    <a:p>
                      <a:pPr algn="ctr">
                        <a:buNone/>
                      </a:pPr>
                      <a:r>
                        <a:rPr lang="zh-CN" altLang="en-US" sz="1600">
                          <a:latin typeface="微软雅黑" panose="020B0503020204020204" charset="-122"/>
                          <a:ea typeface="微软雅黑" panose="020B0503020204020204" charset="-122"/>
                        </a:rPr>
                        <a:t>测试</a:t>
                      </a:r>
                    </a:p>
                  </a:txBody>
                  <a:tcPr anchor="ctr"/>
                </a:tc>
                <a:tc>
                  <a:txBody>
                    <a:bodyPr/>
                    <a:lstStyle/>
                    <a:p>
                      <a:pPr algn="ctr">
                        <a:buNone/>
                      </a:pPr>
                      <a:r>
                        <a:rPr lang="zh-CN" altLang="en-US" sz="1600">
                          <a:latin typeface="微软雅黑" panose="020B0503020204020204" charset="-122"/>
                          <a:ea typeface="微软雅黑" panose="020B0503020204020204" charset="-122"/>
                        </a:rPr>
                        <a:t>测试、文档编写</a:t>
                      </a: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10"/>
                  </a:ext>
                </a:extLst>
              </a:tr>
              <a:tr h="381000">
                <a:tc>
                  <a:txBody>
                    <a:bodyPr/>
                    <a:lstStyle/>
                    <a:p>
                      <a:pPr algn="ctr">
                        <a:buNone/>
                      </a:pPr>
                      <a:r>
                        <a:rPr lang="zh-CN" altLang="en-US" sz="1600">
                          <a:latin typeface="微软雅黑" panose="020B0503020204020204" charset="-122"/>
                          <a:ea typeface="微软雅黑" panose="020B0503020204020204" charset="-122"/>
                        </a:rPr>
                        <a:t>陈谋</a:t>
                      </a:r>
                    </a:p>
                  </a:txBody>
                  <a:tcPr anchor="ctr"/>
                </a:tc>
                <a:tc>
                  <a:txBody>
                    <a:bodyPr/>
                    <a:lstStyle/>
                    <a:p>
                      <a:pPr algn="ctr">
                        <a:buNone/>
                      </a:pPr>
                      <a:r>
                        <a:rPr lang="zh-CN" altLang="en-US" sz="1600">
                          <a:latin typeface="微软雅黑" panose="020B0503020204020204" charset="-122"/>
                          <a:ea typeface="微软雅黑" panose="020B0503020204020204" charset="-122"/>
                        </a:rPr>
                        <a:t>实施经理</a:t>
                      </a:r>
                    </a:p>
                  </a:txBody>
                  <a:tcPr anchor="ctr"/>
                </a:tc>
                <a:tc>
                  <a:txBody>
                    <a:bodyPr/>
                    <a:lstStyle/>
                    <a:p>
                      <a:pPr algn="ctr">
                        <a:buNone/>
                      </a:pPr>
                      <a:r>
                        <a:rPr lang="zh-CN" altLang="en-US" sz="1600">
                          <a:latin typeface="微软雅黑" panose="020B0503020204020204" charset="-122"/>
                          <a:ea typeface="微软雅黑" panose="020B0503020204020204" charset="-122"/>
                        </a:rPr>
                        <a:t>项目实施</a:t>
                      </a: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11"/>
                  </a:ext>
                </a:extLst>
              </a:tr>
              <a:tr h="381000">
                <a:tc>
                  <a:txBody>
                    <a:bodyPr/>
                    <a:lstStyle/>
                    <a:p>
                      <a:pPr algn="ctr">
                        <a:buNone/>
                      </a:pPr>
                      <a:r>
                        <a:rPr lang="zh-CN" altLang="en-US" sz="1600">
                          <a:latin typeface="微软雅黑" panose="020B0503020204020204" charset="-122"/>
                          <a:ea typeface="微软雅黑" panose="020B0503020204020204" charset="-122"/>
                        </a:rPr>
                        <a:t>魏淑琦</a:t>
                      </a:r>
                    </a:p>
                  </a:txBody>
                  <a:tcPr anchor="ctr"/>
                </a:tc>
                <a:tc>
                  <a:txBody>
                    <a:bodyPr/>
                    <a:lstStyle/>
                    <a:p>
                      <a:pPr algn="ctr">
                        <a:buNone/>
                      </a:pPr>
                      <a:r>
                        <a:rPr lang="zh-CN" altLang="en-US" sz="1600">
                          <a:latin typeface="微软雅黑" panose="020B0503020204020204" charset="-122"/>
                          <a:ea typeface="微软雅黑" panose="020B0503020204020204" charset="-122"/>
                        </a:rPr>
                        <a:t>实施主管</a:t>
                      </a:r>
                    </a:p>
                  </a:txBody>
                  <a:tcPr anchor="ctr"/>
                </a:tc>
                <a:tc>
                  <a:txBody>
                    <a:bodyPr/>
                    <a:lstStyle/>
                    <a:p>
                      <a:pPr algn="ctr">
                        <a:buNone/>
                      </a:pPr>
                      <a:r>
                        <a:rPr lang="zh-CN" altLang="en-US" sz="1600">
                          <a:latin typeface="微软雅黑" panose="020B0503020204020204" charset="-122"/>
                          <a:ea typeface="微软雅黑" panose="020B0503020204020204" charset="-122"/>
                        </a:rPr>
                        <a:t>项目实施</a:t>
                      </a: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tc>
                  <a:txBody>
                    <a:bodyPr/>
                    <a:lstStyle/>
                    <a:p>
                      <a:pPr algn="ctr">
                        <a:buNone/>
                      </a:pPr>
                      <a:endParaRPr lang="en-US" altLang="zh-CN"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97125"/>
            <a:ext cx="12192000" cy="1292225"/>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文本框 17"/>
          <p:cNvSpPr txBox="1"/>
          <p:nvPr/>
        </p:nvSpPr>
        <p:spPr>
          <a:xfrm>
            <a:off x="4449763" y="2686050"/>
            <a:ext cx="4319587" cy="748030"/>
          </a:xfrm>
          <a:prstGeom prst="rect">
            <a:avLst/>
          </a:prstGeom>
          <a:noFill/>
        </p:spPr>
        <p:txBody>
          <a:bodyPr>
            <a:spAutoFit/>
          </a:bodyPr>
          <a:lstStyle/>
          <a:p>
            <a:pPr fontAlgn="auto">
              <a:spcBef>
                <a:spcPts val="0"/>
              </a:spcBef>
              <a:spcAft>
                <a:spcPts val="0"/>
              </a:spcAft>
              <a:defRPr/>
            </a:pPr>
            <a:r>
              <a:rPr lang="zh-CN" altLang="en-US" sz="4265" b="1" dirty="0">
                <a:solidFill>
                  <a:schemeClr val="bg1"/>
                </a:solidFill>
                <a:latin typeface="微软雅黑" panose="020B0503020204020204" charset="-122"/>
                <a:ea typeface="微软雅黑" panose="020B0503020204020204" charset="-122"/>
              </a:rPr>
              <a:t>项目交付</a:t>
            </a:r>
          </a:p>
        </p:txBody>
      </p:sp>
      <p:grpSp>
        <p:nvGrpSpPr>
          <p:cNvPr id="76" name="组合 75"/>
          <p:cNvGrpSpPr/>
          <p:nvPr/>
        </p:nvGrpSpPr>
        <p:grpSpPr bwMode="auto">
          <a:xfrm>
            <a:off x="4656138" y="1531938"/>
            <a:ext cx="552450" cy="552450"/>
            <a:chOff x="3543574" y="4265651"/>
            <a:chExt cx="414516" cy="414516"/>
          </a:xfrm>
        </p:grpSpPr>
        <p:sp>
          <p:nvSpPr>
            <p:cNvPr id="4" name="椭圆 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7" name="组合 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7" name="组合 76"/>
          <p:cNvGrpSpPr/>
          <p:nvPr/>
        </p:nvGrpSpPr>
        <p:grpSpPr bwMode="auto">
          <a:xfrm>
            <a:off x="5400675" y="1531938"/>
            <a:ext cx="552450" cy="552450"/>
            <a:chOff x="4102125" y="4265651"/>
            <a:chExt cx="414516" cy="414516"/>
          </a:xfrm>
        </p:grpSpPr>
        <p:sp>
          <p:nvSpPr>
            <p:cNvPr id="11" name="椭圆 10"/>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12" name="组合 11"/>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9" name="组合 78"/>
          <p:cNvGrpSpPr/>
          <p:nvPr/>
        </p:nvGrpSpPr>
        <p:grpSpPr bwMode="auto">
          <a:xfrm>
            <a:off x="6838950" y="1531938"/>
            <a:ext cx="554038" cy="552450"/>
            <a:chOff x="5181486" y="4265651"/>
            <a:chExt cx="414516" cy="414516"/>
          </a:xfrm>
        </p:grpSpPr>
        <p:sp>
          <p:nvSpPr>
            <p:cNvPr id="13" name="椭圆 1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0" name="Rectangle 328"/>
              <p:cNvSpPr>
                <a:spLocks noChangeArrowheads="1"/>
              </p:cNvSpPr>
              <p:nvPr/>
            </p:nvSpPr>
            <p:spPr bwMode="auto">
              <a:xfrm>
                <a:off x="4953712" y="4417273"/>
                <a:ext cx="315527" cy="5963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1" name="Rectangle 329"/>
              <p:cNvSpPr>
                <a:spLocks noChangeArrowheads="1"/>
              </p:cNvSpPr>
              <p:nvPr/>
            </p:nvSpPr>
            <p:spPr bwMode="auto">
              <a:xfrm>
                <a:off x="4953712" y="4501847"/>
                <a:ext cx="99754" cy="105176"/>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2" name="Rectangle 330"/>
              <p:cNvSpPr>
                <a:spLocks noChangeArrowheads="1"/>
              </p:cNvSpPr>
              <p:nvPr/>
            </p:nvSpPr>
            <p:spPr bwMode="auto">
              <a:xfrm>
                <a:off x="5071899" y="4505100"/>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3" name="Rectangle 331"/>
              <p:cNvSpPr>
                <a:spLocks noChangeArrowheads="1"/>
              </p:cNvSpPr>
              <p:nvPr/>
            </p:nvSpPr>
            <p:spPr bwMode="auto">
              <a:xfrm>
                <a:off x="5071899" y="4548471"/>
                <a:ext cx="107344" cy="13011"/>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4" name="Rectangle 332"/>
              <p:cNvSpPr>
                <a:spLocks noChangeArrowheads="1"/>
              </p:cNvSpPr>
              <p:nvPr/>
            </p:nvSpPr>
            <p:spPr bwMode="auto">
              <a:xfrm>
                <a:off x="5071899" y="4589674"/>
                <a:ext cx="107344" cy="15180"/>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p:spPr>
            <p:txBody>
              <a:bodyPr lIns="121920" tIns="60960" rIns="121920" bIns="60960"/>
              <a:lstStyle/>
              <a:p>
                <a:pPr fontAlgn="auto">
                  <a:spcBef>
                    <a:spcPts val="0"/>
                  </a:spcBef>
                  <a:spcAft>
                    <a:spcPts val="0"/>
                  </a:spcAft>
                  <a:defRPr/>
                </a:pPr>
                <a:endParaRPr lang="zh-CN" altLang="en-US" sz="2400">
                  <a:solidFill>
                    <a:schemeClr val="bg1"/>
                  </a:solidFill>
                  <a:latin typeface="+mn-lt"/>
                  <a:ea typeface="+mn-ea"/>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solidFill>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p:spPr>
            <p:txBody>
              <a:bodyPr lIns="121920" tIns="60960" rIns="121920" bIns="60960"/>
              <a:lstStyle/>
              <a:p>
                <a:pPr fontAlgn="auto">
                  <a:spcBef>
                    <a:spcPts val="0"/>
                  </a:spcBef>
                  <a:spcAft>
                    <a:spcPts val="0"/>
                  </a:spcAft>
                  <a:defRPr/>
                </a:pPr>
                <a:endParaRPr lang="zh-CN" altLang="en-US" sz="2400">
                  <a:solidFill>
                    <a:srgbClr val="000000"/>
                  </a:solidFill>
                  <a:latin typeface="+mn-lt"/>
                  <a:ea typeface="+mn-ea"/>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5865">
                <a:latin typeface="微软雅黑" panose="020B0503020204020204" charset="-122"/>
                <a:ea typeface="微软雅黑" panose="020B0503020204020204" charset="-122"/>
              </a:endParaRPr>
            </a:p>
          </p:txBody>
        </p:sp>
        <p:sp>
          <p:nvSpPr>
            <p:cNvPr id="36875" name="Text Box 58"/>
            <p:cNvSpPr txBox="1">
              <a:spLocks noChangeArrowheads="1"/>
            </p:cNvSpPr>
            <p:nvPr/>
          </p:nvSpPr>
          <p:spPr bwMode="auto">
            <a:xfrm>
              <a:off x="1159958" y="3077737"/>
              <a:ext cx="782803" cy="708203"/>
            </a:xfrm>
            <a:prstGeom prst="rect">
              <a:avLst/>
            </a:prstGeom>
            <a:noFill/>
            <a:ln w="9525">
              <a:noFill/>
              <a:miter lim="800000"/>
            </a:ln>
          </p:spPr>
          <p:txBody>
            <a:bodyPr>
              <a:spAutoFit/>
            </a:bodyPr>
            <a:lstStyle/>
            <a:p>
              <a:pPr algn="ctr"/>
              <a:r>
                <a:rPr lang="en-US" altLang="zh-CN" sz="8800">
                  <a:solidFill>
                    <a:schemeClr val="bg1"/>
                  </a:solidFill>
                  <a:latin typeface="Impact" panose="020B0806030902050204" pitchFamily="34" charset="0"/>
                  <a:ea typeface="微软雅黑" panose="020B0503020204020204" charset="-122"/>
                </a:rPr>
                <a:t>05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9535"/>
            <a:ext cx="6266815" cy="451485"/>
          </a:xfrm>
          <a:prstGeom prst="rect">
            <a:avLst/>
          </a:prstGeom>
          <a:noFill/>
          <a:ln w="9525">
            <a:noFill/>
            <a:miter lim="800000"/>
          </a:ln>
        </p:spPr>
        <p:txBody>
          <a:bodyPr wrap="square" lIns="82816" tIns="41408" rIns="82816" bIns="41408" rtlCol="0">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里程碑及交付物</a:t>
            </a:r>
          </a:p>
        </p:txBody>
      </p:sp>
      <p:graphicFrame>
        <p:nvGraphicFramePr>
          <p:cNvPr id="2" name="表格 1"/>
          <p:cNvGraphicFramePr/>
          <p:nvPr/>
        </p:nvGraphicFramePr>
        <p:xfrm>
          <a:off x="731520" y="992505"/>
          <a:ext cx="10729595" cy="5334000"/>
        </p:xfrm>
        <a:graphic>
          <a:graphicData uri="http://schemas.openxmlformats.org/drawingml/2006/table">
            <a:tbl>
              <a:tblPr firstRow="1" bandRow="1">
                <a:tableStyleId>{5C22544A-7EE6-4342-B048-85BDC9FD1C3A}</a:tableStyleId>
              </a:tblPr>
              <a:tblGrid>
                <a:gridCol w="1012825">
                  <a:extLst>
                    <a:ext uri="{9D8B030D-6E8A-4147-A177-3AD203B41FA5}">
                      <a16:colId xmlns:a16="http://schemas.microsoft.com/office/drawing/2014/main" val="20000"/>
                    </a:ext>
                  </a:extLst>
                </a:gridCol>
                <a:gridCol w="4352290">
                  <a:extLst>
                    <a:ext uri="{9D8B030D-6E8A-4147-A177-3AD203B41FA5}">
                      <a16:colId xmlns:a16="http://schemas.microsoft.com/office/drawing/2014/main" val="20001"/>
                    </a:ext>
                  </a:extLst>
                </a:gridCol>
                <a:gridCol w="2682240">
                  <a:extLst>
                    <a:ext uri="{9D8B030D-6E8A-4147-A177-3AD203B41FA5}">
                      <a16:colId xmlns:a16="http://schemas.microsoft.com/office/drawing/2014/main" val="20002"/>
                    </a:ext>
                  </a:extLst>
                </a:gridCol>
                <a:gridCol w="2682240">
                  <a:extLst>
                    <a:ext uri="{9D8B030D-6E8A-4147-A177-3AD203B41FA5}">
                      <a16:colId xmlns:a16="http://schemas.microsoft.com/office/drawing/2014/main" val="20003"/>
                    </a:ext>
                  </a:extLst>
                </a:gridCol>
              </a:tblGrid>
              <a:tr h="381000">
                <a:tc>
                  <a:txBody>
                    <a:bodyPr/>
                    <a:lstStyle/>
                    <a:p>
                      <a:pPr algn="ctr">
                        <a:buNone/>
                      </a:pPr>
                      <a:r>
                        <a:rPr lang="zh-CN" altLang="en-US" sz="1600">
                          <a:latin typeface="微软雅黑" panose="020B0503020204020204" charset="-122"/>
                          <a:ea typeface="微软雅黑" panose="020B0503020204020204" charset="-122"/>
                        </a:rPr>
                        <a:t>序号</a:t>
                      </a:r>
                    </a:p>
                  </a:txBody>
                  <a:tcPr anchor="ctr"/>
                </a:tc>
                <a:tc>
                  <a:txBody>
                    <a:bodyPr/>
                    <a:lstStyle/>
                    <a:p>
                      <a:pPr algn="ctr">
                        <a:buNone/>
                      </a:pPr>
                      <a:r>
                        <a:rPr lang="zh-CN" altLang="en-US" sz="1600">
                          <a:latin typeface="微软雅黑" panose="020B0503020204020204" charset="-122"/>
                          <a:ea typeface="微软雅黑" panose="020B0503020204020204" charset="-122"/>
                        </a:rPr>
                        <a:t>交付物</a:t>
                      </a:r>
                    </a:p>
                  </a:txBody>
                  <a:tcPr anchor="ctr"/>
                </a:tc>
                <a:tc>
                  <a:txBody>
                    <a:bodyPr/>
                    <a:lstStyle/>
                    <a:p>
                      <a:pPr algn="ctr">
                        <a:buNone/>
                      </a:pPr>
                      <a:r>
                        <a:rPr lang="zh-CN" altLang="en-US" sz="1600">
                          <a:latin typeface="微软雅黑" panose="020B0503020204020204" charset="-122"/>
                          <a:ea typeface="微软雅黑" panose="020B0503020204020204" charset="-122"/>
                        </a:rPr>
                        <a:t>交付阶段</a:t>
                      </a:r>
                    </a:p>
                  </a:txBody>
                  <a:tcPr anchor="ctr"/>
                </a:tc>
                <a:tc>
                  <a:txBody>
                    <a:bodyPr/>
                    <a:lstStyle/>
                    <a:p>
                      <a:pPr algn="ctr">
                        <a:buNone/>
                      </a:pPr>
                      <a:r>
                        <a:rPr lang="zh-CN" altLang="en-US" sz="1600">
                          <a:latin typeface="微软雅黑" panose="020B0503020204020204" charset="-122"/>
                          <a:ea typeface="微软雅黑" panose="020B0503020204020204" charset="-122"/>
                        </a:rPr>
                        <a:t>里程碑</a:t>
                      </a:r>
                    </a:p>
                  </a:txBody>
                  <a:tcPr anchor="ctr"/>
                </a:tc>
                <a:extLst>
                  <a:ext uri="{0D108BD9-81ED-4DB2-BD59-A6C34878D82A}">
                    <a16:rowId xmlns:a16="http://schemas.microsoft.com/office/drawing/2014/main" val="10000"/>
                  </a:ext>
                </a:extLst>
              </a:tr>
              <a:tr h="381000">
                <a:tc>
                  <a:txBody>
                    <a:bodyPr/>
                    <a:lstStyle/>
                    <a:p>
                      <a:pPr algn="ctr">
                        <a:buNone/>
                      </a:pPr>
                      <a:r>
                        <a:rPr lang="en-US" altLang="zh-CN" sz="1600">
                          <a:latin typeface="微软雅黑" panose="020B0503020204020204" charset="-122"/>
                          <a:ea typeface="微软雅黑" panose="020B0503020204020204" charset="-122"/>
                        </a:rPr>
                        <a:t>1</a:t>
                      </a:r>
                    </a:p>
                  </a:txBody>
                  <a:tcPr anchor="ctr"/>
                </a:tc>
                <a:tc>
                  <a:txBody>
                    <a:bodyPr/>
                    <a:lstStyle/>
                    <a:p>
                      <a:pPr algn="ctr">
                        <a:buNone/>
                      </a:pPr>
                      <a:r>
                        <a:rPr lang="zh-CN" altLang="en-US" sz="1600">
                          <a:latin typeface="微软雅黑" panose="020B0503020204020204" charset="-122"/>
                          <a:ea typeface="微软雅黑" panose="020B0503020204020204" charset="-122"/>
                        </a:rPr>
                        <a:t>需求文档（</a:t>
                      </a:r>
                      <a:r>
                        <a:rPr lang="en-US" altLang="zh-CN" sz="1600">
                          <a:latin typeface="微软雅黑" panose="020B0503020204020204" charset="-122"/>
                          <a:ea typeface="微软雅黑" panose="020B0503020204020204" charset="-122"/>
                        </a:rPr>
                        <a:t>PRD</a:t>
                      </a:r>
                      <a:r>
                        <a:rPr lang="zh-CN" altLang="en-US" sz="1600">
                          <a:latin typeface="微软雅黑" panose="020B0503020204020204" charset="-122"/>
                          <a:ea typeface="微软雅黑" panose="020B0503020204020204" charset="-122"/>
                        </a:rPr>
                        <a:t>）</a:t>
                      </a:r>
                    </a:p>
                  </a:txBody>
                  <a:tcPr anchor="ctr"/>
                </a:tc>
                <a:tc>
                  <a:txBody>
                    <a:bodyPr/>
                    <a:lstStyle/>
                    <a:p>
                      <a:pPr algn="ctr">
                        <a:buNone/>
                      </a:pPr>
                      <a:r>
                        <a:rPr lang="zh-CN" altLang="en-US" sz="1600">
                          <a:latin typeface="微软雅黑" panose="020B0503020204020204" charset="-122"/>
                          <a:ea typeface="微软雅黑" panose="020B0503020204020204" charset="-122"/>
                        </a:rPr>
                        <a:t>调研</a:t>
                      </a:r>
                    </a:p>
                  </a:txBody>
                  <a:tcPr anchor="ctr"/>
                </a:tc>
                <a:tc>
                  <a:txBody>
                    <a:bodyPr/>
                    <a:lstStyle/>
                    <a:p>
                      <a:pPr algn="ctr">
                        <a:buNone/>
                      </a:pPr>
                      <a:r>
                        <a:rPr lang="zh-CN" altLang="en-US" sz="1600">
                          <a:latin typeface="微软雅黑" panose="020B0503020204020204" charset="-122"/>
                          <a:ea typeface="微软雅黑" panose="020B0503020204020204" charset="-122"/>
                        </a:rPr>
                        <a:t>双方签字确认需求</a:t>
                      </a:r>
                    </a:p>
                  </a:txBody>
                  <a:tcPr anchor="ctr"/>
                </a:tc>
                <a:extLst>
                  <a:ext uri="{0D108BD9-81ED-4DB2-BD59-A6C34878D82A}">
                    <a16:rowId xmlns:a16="http://schemas.microsoft.com/office/drawing/2014/main" val="10001"/>
                  </a:ext>
                </a:extLst>
              </a:tr>
              <a:tr h="381000">
                <a:tc>
                  <a:txBody>
                    <a:bodyPr/>
                    <a:lstStyle/>
                    <a:p>
                      <a:pPr algn="ctr">
                        <a:buNone/>
                      </a:pPr>
                      <a:r>
                        <a:rPr lang="en-US" altLang="zh-CN" sz="1600">
                          <a:latin typeface="微软雅黑" panose="020B0503020204020204" charset="-122"/>
                          <a:ea typeface="微软雅黑" panose="020B0503020204020204" charset="-122"/>
                        </a:rPr>
                        <a:t>2</a:t>
                      </a:r>
                    </a:p>
                  </a:txBody>
                  <a:tcPr anchor="ctr"/>
                </a:tc>
                <a:tc>
                  <a:txBody>
                    <a:bodyPr/>
                    <a:lstStyle/>
                    <a:p>
                      <a:pPr algn="ctr">
                        <a:buNone/>
                      </a:pPr>
                      <a:r>
                        <a:rPr lang="zh-CN" altLang="en-US" sz="1600">
                          <a:latin typeface="微软雅黑" panose="020B0503020204020204" charset="-122"/>
                          <a:ea typeface="微软雅黑" panose="020B0503020204020204" charset="-122"/>
                        </a:rPr>
                        <a:t>业务流程图</a:t>
                      </a:r>
                    </a:p>
                  </a:txBody>
                  <a:tcPr anchor="ctr"/>
                </a:tc>
                <a:tc>
                  <a:txBody>
                    <a:bodyPr/>
                    <a:lstStyle/>
                    <a:p>
                      <a:pPr algn="ctr">
                        <a:buNone/>
                      </a:pPr>
                      <a:r>
                        <a:rPr lang="zh-CN" altLang="en-US" sz="1600">
                          <a:latin typeface="微软雅黑" panose="020B0503020204020204" charset="-122"/>
                          <a:ea typeface="微软雅黑" panose="020B0503020204020204" charset="-122"/>
                          <a:sym typeface="+mn-ea"/>
                        </a:rPr>
                        <a:t>调研</a:t>
                      </a:r>
                    </a:p>
                  </a:txBody>
                  <a:tcPr anchor="ctr"/>
                </a:tc>
                <a:tc>
                  <a:txBody>
                    <a:bodyPr/>
                    <a:lstStyle/>
                    <a:p>
                      <a:pPr algn="ctr">
                        <a:buNone/>
                      </a:pPr>
                      <a:r>
                        <a:rPr lang="zh-CN" altLang="en-US" sz="1600">
                          <a:latin typeface="微软雅黑" panose="020B0503020204020204" charset="-122"/>
                          <a:ea typeface="微软雅黑" panose="020B0503020204020204" charset="-122"/>
                          <a:sym typeface="+mn-ea"/>
                        </a:rPr>
                        <a:t>双方签字确认流程</a:t>
                      </a:r>
                    </a:p>
                  </a:txBody>
                  <a:tcPr anchor="ctr"/>
                </a:tc>
                <a:extLst>
                  <a:ext uri="{0D108BD9-81ED-4DB2-BD59-A6C34878D82A}">
                    <a16:rowId xmlns:a16="http://schemas.microsoft.com/office/drawing/2014/main" val="10002"/>
                  </a:ext>
                </a:extLst>
              </a:tr>
              <a:tr h="381000">
                <a:tc>
                  <a:txBody>
                    <a:bodyPr/>
                    <a:lstStyle/>
                    <a:p>
                      <a:pPr algn="ctr">
                        <a:buNone/>
                      </a:pPr>
                      <a:r>
                        <a:rPr lang="en-US" altLang="zh-CN" sz="1600">
                          <a:latin typeface="微软雅黑" panose="020B0503020204020204" charset="-122"/>
                          <a:ea typeface="微软雅黑" panose="020B0503020204020204" charset="-122"/>
                        </a:rPr>
                        <a:t>3</a:t>
                      </a:r>
                    </a:p>
                  </a:txBody>
                  <a:tcPr anchor="ctr"/>
                </a:tc>
                <a:tc>
                  <a:txBody>
                    <a:bodyPr/>
                    <a:lstStyle/>
                    <a:p>
                      <a:pPr algn="ctr">
                        <a:buNone/>
                      </a:pPr>
                      <a:r>
                        <a:rPr lang="zh-CN" altLang="en-US" sz="1600">
                          <a:latin typeface="微软雅黑" panose="020B0503020204020204" charset="-122"/>
                          <a:ea typeface="微软雅黑" panose="020B0503020204020204" charset="-122"/>
                        </a:rPr>
                        <a:t>产品原型</a:t>
                      </a:r>
                    </a:p>
                  </a:txBody>
                  <a:tcPr anchor="ctr"/>
                </a:tc>
                <a:tc>
                  <a:txBody>
                    <a:bodyPr/>
                    <a:lstStyle/>
                    <a:p>
                      <a:pPr algn="ctr">
                        <a:buNone/>
                      </a:pPr>
                      <a:r>
                        <a:rPr lang="zh-CN" altLang="en-US" sz="1600">
                          <a:latin typeface="微软雅黑" panose="020B0503020204020204" charset="-122"/>
                          <a:ea typeface="微软雅黑" panose="020B0503020204020204" charset="-122"/>
                        </a:rPr>
                        <a:t>设计</a:t>
                      </a:r>
                    </a:p>
                  </a:txBody>
                  <a:tcPr anchor="ctr"/>
                </a:tc>
                <a:tc>
                  <a:txBody>
                    <a:bodyPr/>
                    <a:lstStyle/>
                    <a:p>
                      <a:pPr algn="ctr">
                        <a:buNone/>
                      </a:pPr>
                      <a:r>
                        <a:rPr lang="zh-CN" altLang="en-US" sz="1600">
                          <a:latin typeface="微软雅黑" panose="020B0503020204020204" charset="-122"/>
                          <a:ea typeface="微软雅黑" panose="020B0503020204020204" charset="-122"/>
                        </a:rPr>
                        <a:t>甲方签字验收</a:t>
                      </a:r>
                    </a:p>
                  </a:txBody>
                  <a:tcPr anchor="ctr"/>
                </a:tc>
                <a:extLst>
                  <a:ext uri="{0D108BD9-81ED-4DB2-BD59-A6C34878D82A}">
                    <a16:rowId xmlns:a16="http://schemas.microsoft.com/office/drawing/2014/main" val="10003"/>
                  </a:ext>
                </a:extLst>
              </a:tr>
              <a:tr h="381000">
                <a:tc>
                  <a:txBody>
                    <a:bodyPr/>
                    <a:lstStyle/>
                    <a:p>
                      <a:pPr algn="ctr">
                        <a:buNone/>
                      </a:pPr>
                      <a:r>
                        <a:rPr lang="en-US" altLang="zh-CN" sz="1600">
                          <a:latin typeface="微软雅黑" panose="020B0503020204020204" charset="-122"/>
                          <a:ea typeface="微软雅黑" panose="020B0503020204020204" charset="-122"/>
                        </a:rPr>
                        <a:t>4</a:t>
                      </a:r>
                    </a:p>
                  </a:txBody>
                  <a:tcPr anchor="ctr"/>
                </a:tc>
                <a:tc>
                  <a:txBody>
                    <a:bodyPr/>
                    <a:lstStyle/>
                    <a:p>
                      <a:pPr algn="ctr">
                        <a:buNone/>
                      </a:pPr>
                      <a:r>
                        <a:rPr lang="zh-CN" altLang="en-US" sz="1600">
                          <a:latin typeface="微软雅黑" panose="020B0503020204020204" charset="-122"/>
                          <a:ea typeface="微软雅黑" panose="020B0503020204020204" charset="-122"/>
                        </a:rPr>
                        <a:t>工作分解计划（</a:t>
                      </a:r>
                      <a:r>
                        <a:rPr lang="en-US" altLang="zh-CN" sz="1600">
                          <a:latin typeface="微软雅黑" panose="020B0503020204020204" charset="-122"/>
                          <a:ea typeface="微软雅黑" panose="020B0503020204020204" charset="-122"/>
                        </a:rPr>
                        <a:t>WBS</a:t>
                      </a:r>
                      <a:r>
                        <a:rPr lang="zh-CN" altLang="en-US" sz="1600">
                          <a:latin typeface="微软雅黑" panose="020B0503020204020204" charset="-122"/>
                          <a:ea typeface="微软雅黑" panose="020B0503020204020204" charset="-122"/>
                        </a:rPr>
                        <a:t>）</a:t>
                      </a:r>
                    </a:p>
                  </a:txBody>
                  <a:tcPr anchor="ctr"/>
                </a:tc>
                <a:tc>
                  <a:txBody>
                    <a:bodyPr/>
                    <a:lstStyle/>
                    <a:p>
                      <a:pPr algn="ctr">
                        <a:buNone/>
                      </a:pPr>
                      <a:r>
                        <a:rPr lang="zh-CN" altLang="en-US" sz="1600">
                          <a:latin typeface="微软雅黑" panose="020B0503020204020204" charset="-122"/>
                          <a:ea typeface="微软雅黑" panose="020B0503020204020204" charset="-122"/>
                        </a:rPr>
                        <a:t>研发</a:t>
                      </a:r>
                    </a:p>
                  </a:txBody>
                  <a:tcPr anchor="ctr"/>
                </a:tc>
                <a:tc>
                  <a:txBody>
                    <a:bodyPr/>
                    <a:lstStyle/>
                    <a:p>
                      <a:pPr algn="ctr">
                        <a:buNone/>
                      </a:pPr>
                      <a:endParaRPr lang="zh-CN" altLang="en-US"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4"/>
                  </a:ext>
                </a:extLst>
              </a:tr>
              <a:tr h="381000">
                <a:tc>
                  <a:txBody>
                    <a:bodyPr/>
                    <a:lstStyle/>
                    <a:p>
                      <a:pPr algn="ctr">
                        <a:buNone/>
                      </a:pPr>
                      <a:r>
                        <a:rPr lang="en-US" altLang="zh-CN" sz="1600">
                          <a:latin typeface="微软雅黑" panose="020B0503020204020204" charset="-122"/>
                          <a:ea typeface="微软雅黑" panose="020B0503020204020204" charset="-122"/>
                        </a:rPr>
                        <a:t>5</a:t>
                      </a:r>
                    </a:p>
                  </a:txBody>
                  <a:tcPr anchor="ctr"/>
                </a:tc>
                <a:tc>
                  <a:txBody>
                    <a:bodyPr/>
                    <a:lstStyle/>
                    <a:p>
                      <a:pPr algn="ctr">
                        <a:buNone/>
                      </a:pPr>
                      <a:r>
                        <a:rPr lang="zh-CN" altLang="en-US" sz="1600">
                          <a:latin typeface="微软雅黑" panose="020B0503020204020204" charset="-122"/>
                          <a:ea typeface="微软雅黑" panose="020B0503020204020204" charset="-122"/>
                        </a:rPr>
                        <a:t>项目风险管理表</a:t>
                      </a:r>
                    </a:p>
                  </a:txBody>
                  <a:tcPr anchor="ctr"/>
                </a:tc>
                <a:tc>
                  <a:txBody>
                    <a:bodyPr/>
                    <a:lstStyle/>
                    <a:p>
                      <a:pPr algn="ctr">
                        <a:buNone/>
                      </a:pPr>
                      <a:r>
                        <a:rPr lang="zh-CN" altLang="en-US" sz="1600">
                          <a:latin typeface="微软雅黑" panose="020B0503020204020204" charset="-122"/>
                          <a:ea typeface="微软雅黑" panose="020B0503020204020204" charset="-122"/>
                        </a:rPr>
                        <a:t>实施</a:t>
                      </a:r>
                    </a:p>
                  </a:txBody>
                  <a:tcPr anchor="ctr"/>
                </a:tc>
                <a:tc>
                  <a:txBody>
                    <a:bodyPr/>
                    <a:lstStyle/>
                    <a:p>
                      <a:pPr algn="ctr">
                        <a:buNone/>
                      </a:pPr>
                      <a:endParaRPr lang="zh-CN" altLang="en-US"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5"/>
                  </a:ext>
                </a:extLst>
              </a:tr>
              <a:tr h="381000">
                <a:tc>
                  <a:txBody>
                    <a:bodyPr/>
                    <a:lstStyle/>
                    <a:p>
                      <a:pPr algn="ctr">
                        <a:buNone/>
                      </a:pPr>
                      <a:r>
                        <a:rPr lang="en-US" altLang="zh-CN" sz="1600">
                          <a:latin typeface="微软雅黑" panose="020B0503020204020204" charset="-122"/>
                          <a:ea typeface="微软雅黑" panose="020B0503020204020204" charset="-122"/>
                        </a:rPr>
                        <a:t>6</a:t>
                      </a:r>
                    </a:p>
                  </a:txBody>
                  <a:tcPr anchor="ctr"/>
                </a:tc>
                <a:tc>
                  <a:txBody>
                    <a:bodyPr/>
                    <a:lstStyle/>
                    <a:p>
                      <a:pPr algn="ctr">
                        <a:buNone/>
                      </a:pPr>
                      <a:r>
                        <a:rPr lang="zh-CN" altLang="en-US" sz="1600">
                          <a:latin typeface="微软雅黑" panose="020B0503020204020204" charset="-122"/>
                          <a:ea typeface="微软雅黑" panose="020B0503020204020204" charset="-122"/>
                        </a:rPr>
                        <a:t>项目沟通纪要</a:t>
                      </a:r>
                    </a:p>
                  </a:txBody>
                  <a:tcPr anchor="ctr"/>
                </a:tc>
                <a:tc>
                  <a:txBody>
                    <a:bodyPr/>
                    <a:lstStyle/>
                    <a:p>
                      <a:pPr algn="ctr">
                        <a:buNone/>
                      </a:pPr>
                      <a:r>
                        <a:rPr lang="zh-CN" altLang="en-US" sz="1600">
                          <a:latin typeface="微软雅黑" panose="020B0503020204020204" charset="-122"/>
                          <a:ea typeface="微软雅黑" panose="020B0503020204020204" charset="-122"/>
                        </a:rPr>
                        <a:t>研发</a:t>
                      </a:r>
                    </a:p>
                  </a:txBody>
                  <a:tcPr anchor="ctr"/>
                </a:tc>
                <a:tc>
                  <a:txBody>
                    <a:bodyPr/>
                    <a:lstStyle/>
                    <a:p>
                      <a:pPr algn="ctr">
                        <a:buNone/>
                      </a:pPr>
                      <a:endParaRPr lang="zh-CN" altLang="en-US"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6"/>
                  </a:ext>
                </a:extLst>
              </a:tr>
              <a:tr h="381000">
                <a:tc>
                  <a:txBody>
                    <a:bodyPr/>
                    <a:lstStyle/>
                    <a:p>
                      <a:pPr algn="ctr">
                        <a:buNone/>
                      </a:pPr>
                      <a:r>
                        <a:rPr lang="en-US" altLang="zh-CN" sz="1600">
                          <a:latin typeface="微软雅黑" panose="020B0503020204020204" charset="-122"/>
                          <a:ea typeface="微软雅黑" panose="020B0503020204020204" charset="-122"/>
                        </a:rPr>
                        <a:t>7</a:t>
                      </a:r>
                    </a:p>
                  </a:txBody>
                  <a:tcPr anchor="ctr"/>
                </a:tc>
                <a:tc>
                  <a:txBody>
                    <a:bodyPr/>
                    <a:lstStyle/>
                    <a:p>
                      <a:pPr algn="ctr">
                        <a:buNone/>
                      </a:pPr>
                      <a:r>
                        <a:rPr lang="zh-CN" altLang="en-US" sz="1600">
                          <a:latin typeface="微软雅黑" panose="020B0503020204020204" charset="-122"/>
                          <a:ea typeface="微软雅黑" panose="020B0503020204020204" charset="-122"/>
                        </a:rPr>
                        <a:t>需求变更说明书</a:t>
                      </a:r>
                    </a:p>
                  </a:txBody>
                  <a:tcPr anchor="ctr"/>
                </a:tc>
                <a:tc>
                  <a:txBody>
                    <a:bodyPr/>
                    <a:lstStyle/>
                    <a:p>
                      <a:pPr algn="ctr">
                        <a:buNone/>
                      </a:pPr>
                      <a:r>
                        <a:rPr lang="zh-CN" altLang="en-US" sz="1600">
                          <a:latin typeface="微软雅黑" panose="020B0503020204020204" charset="-122"/>
                          <a:ea typeface="微软雅黑" panose="020B0503020204020204" charset="-122"/>
                        </a:rPr>
                        <a:t>研发</a:t>
                      </a:r>
                    </a:p>
                  </a:txBody>
                  <a:tcPr anchor="ctr"/>
                </a:tc>
                <a:tc>
                  <a:txBody>
                    <a:bodyPr/>
                    <a:lstStyle/>
                    <a:p>
                      <a:pPr algn="ctr">
                        <a:buNone/>
                      </a:pPr>
                      <a:endParaRPr lang="zh-CN" altLang="en-US"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7"/>
                  </a:ext>
                </a:extLst>
              </a:tr>
              <a:tr h="381000">
                <a:tc>
                  <a:txBody>
                    <a:bodyPr/>
                    <a:lstStyle/>
                    <a:p>
                      <a:pPr algn="ctr">
                        <a:buNone/>
                      </a:pPr>
                      <a:r>
                        <a:rPr lang="en-US" altLang="zh-CN" sz="1600">
                          <a:latin typeface="微软雅黑" panose="020B0503020204020204" charset="-122"/>
                          <a:ea typeface="微软雅黑" panose="020B0503020204020204" charset="-122"/>
                        </a:rPr>
                        <a:t>8</a:t>
                      </a:r>
                    </a:p>
                  </a:txBody>
                  <a:tcPr anchor="ctr"/>
                </a:tc>
                <a:tc>
                  <a:txBody>
                    <a:bodyPr/>
                    <a:lstStyle/>
                    <a:p>
                      <a:pPr algn="ctr">
                        <a:buNone/>
                      </a:pPr>
                      <a:r>
                        <a:rPr lang="zh-CN" altLang="en-US" sz="1600">
                          <a:latin typeface="微软雅黑" panose="020B0503020204020204" charset="-122"/>
                          <a:ea typeface="微软雅黑" panose="020B0503020204020204" charset="-122"/>
                        </a:rPr>
                        <a:t>系统软硬件部署文档</a:t>
                      </a:r>
                    </a:p>
                  </a:txBody>
                  <a:tcPr anchor="ctr"/>
                </a:tc>
                <a:tc>
                  <a:txBody>
                    <a:bodyPr/>
                    <a:lstStyle/>
                    <a:p>
                      <a:pPr algn="ctr">
                        <a:buNone/>
                      </a:pPr>
                      <a:r>
                        <a:rPr lang="zh-CN" altLang="en-US" sz="1600">
                          <a:latin typeface="微软雅黑" panose="020B0503020204020204" charset="-122"/>
                          <a:ea typeface="微软雅黑" panose="020B0503020204020204" charset="-122"/>
                        </a:rPr>
                        <a:t>实施</a:t>
                      </a:r>
                    </a:p>
                  </a:txBody>
                  <a:tcPr anchor="ctr"/>
                </a:tc>
                <a:tc>
                  <a:txBody>
                    <a:bodyPr/>
                    <a:lstStyle/>
                    <a:p>
                      <a:pPr algn="ctr">
                        <a:buNone/>
                      </a:pPr>
                      <a:endParaRPr lang="zh-CN" altLang="en-US"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08"/>
                  </a:ext>
                </a:extLst>
              </a:tr>
              <a:tr h="381000">
                <a:tc>
                  <a:txBody>
                    <a:bodyPr/>
                    <a:lstStyle/>
                    <a:p>
                      <a:pPr algn="ctr">
                        <a:buNone/>
                      </a:pPr>
                      <a:r>
                        <a:rPr lang="en-US" altLang="zh-CN" sz="1600">
                          <a:latin typeface="微软雅黑" panose="020B0503020204020204" charset="-122"/>
                          <a:ea typeface="微软雅黑" panose="020B0503020204020204" charset="-122"/>
                        </a:rPr>
                        <a:t>9</a:t>
                      </a:r>
                    </a:p>
                  </a:txBody>
                  <a:tcPr anchor="ctr"/>
                </a:tc>
                <a:tc>
                  <a:txBody>
                    <a:bodyPr/>
                    <a:lstStyle/>
                    <a:p>
                      <a:pPr algn="ctr">
                        <a:buNone/>
                      </a:pPr>
                      <a:r>
                        <a:rPr lang="zh-CN" altLang="en-US" sz="1600">
                          <a:latin typeface="微软雅黑" panose="020B0503020204020204" charset="-122"/>
                          <a:ea typeface="微软雅黑" panose="020B0503020204020204" charset="-122"/>
                        </a:rPr>
                        <a:t>操作手册</a:t>
                      </a:r>
                    </a:p>
                  </a:txBody>
                  <a:tcPr anchor="ctr"/>
                </a:tc>
                <a:tc>
                  <a:txBody>
                    <a:bodyPr/>
                    <a:lstStyle/>
                    <a:p>
                      <a:pPr algn="ctr">
                        <a:buNone/>
                      </a:pPr>
                      <a:r>
                        <a:rPr lang="zh-CN" altLang="en-US" sz="1600">
                          <a:latin typeface="微软雅黑" panose="020B0503020204020204" charset="-122"/>
                          <a:ea typeface="微软雅黑" panose="020B0503020204020204" charset="-122"/>
                        </a:rPr>
                        <a:t>培训</a:t>
                      </a:r>
                    </a:p>
                  </a:txBody>
                  <a:tcPr anchor="ctr"/>
                </a:tc>
                <a:tc>
                  <a:txBody>
                    <a:bodyPr/>
                    <a:lstStyle/>
                    <a:p>
                      <a:pPr algn="ctr">
                        <a:buNone/>
                      </a:pPr>
                      <a:r>
                        <a:rPr lang="zh-CN" altLang="en-US" sz="1600">
                          <a:latin typeface="微软雅黑" panose="020B0503020204020204" charset="-122"/>
                          <a:ea typeface="微软雅黑" panose="020B0503020204020204" charset="-122"/>
                        </a:rPr>
                        <a:t>产品验收</a:t>
                      </a:r>
                    </a:p>
                  </a:txBody>
                  <a:tcPr anchor="ctr"/>
                </a:tc>
                <a:extLst>
                  <a:ext uri="{0D108BD9-81ED-4DB2-BD59-A6C34878D82A}">
                    <a16:rowId xmlns:a16="http://schemas.microsoft.com/office/drawing/2014/main" val="10009"/>
                  </a:ext>
                </a:extLst>
              </a:tr>
              <a:tr h="381000">
                <a:tc>
                  <a:txBody>
                    <a:bodyPr/>
                    <a:lstStyle/>
                    <a:p>
                      <a:pPr algn="ctr">
                        <a:buNone/>
                      </a:pPr>
                      <a:r>
                        <a:rPr lang="en-US" altLang="zh-CN" sz="1600">
                          <a:latin typeface="微软雅黑" panose="020B0503020204020204" charset="-122"/>
                          <a:ea typeface="微软雅黑" panose="020B0503020204020204" charset="-122"/>
                        </a:rPr>
                        <a:t>10</a:t>
                      </a:r>
                    </a:p>
                  </a:txBody>
                  <a:tcPr anchor="ctr"/>
                </a:tc>
                <a:tc>
                  <a:txBody>
                    <a:bodyPr/>
                    <a:lstStyle/>
                    <a:p>
                      <a:pPr algn="ctr">
                        <a:buNone/>
                      </a:pPr>
                      <a:r>
                        <a:rPr lang="zh-CN" altLang="en-US" sz="1600">
                          <a:latin typeface="微软雅黑" panose="020B0503020204020204" charset="-122"/>
                          <a:ea typeface="微软雅黑" panose="020B0503020204020204" charset="-122"/>
                        </a:rPr>
                        <a:t>系统功能试卷</a:t>
                      </a:r>
                    </a:p>
                  </a:txBody>
                  <a:tcPr anchor="ctr"/>
                </a:tc>
                <a:tc>
                  <a:txBody>
                    <a:bodyPr/>
                    <a:lstStyle/>
                    <a:p>
                      <a:pPr algn="ctr">
                        <a:buNone/>
                      </a:pPr>
                      <a:r>
                        <a:rPr lang="zh-CN" altLang="en-US" sz="1600">
                          <a:latin typeface="微软雅黑" panose="020B0503020204020204" charset="-122"/>
                          <a:ea typeface="微软雅黑" panose="020B0503020204020204" charset="-122"/>
                        </a:rPr>
                        <a:t>培训</a:t>
                      </a:r>
                    </a:p>
                  </a:txBody>
                  <a:tcPr anchor="ctr"/>
                </a:tc>
                <a:tc>
                  <a:txBody>
                    <a:bodyPr/>
                    <a:lstStyle/>
                    <a:p>
                      <a:pPr algn="ctr">
                        <a:buNone/>
                      </a:pPr>
                      <a:endParaRPr lang="zh-CN" altLang="en-US" sz="1600">
                        <a:latin typeface="微软雅黑" panose="020B0503020204020204" charset="-122"/>
                        <a:ea typeface="微软雅黑" panose="020B0503020204020204" charset="-122"/>
                      </a:endParaRPr>
                    </a:p>
                  </a:txBody>
                  <a:tcPr anchor="ctr"/>
                </a:tc>
                <a:extLst>
                  <a:ext uri="{0D108BD9-81ED-4DB2-BD59-A6C34878D82A}">
                    <a16:rowId xmlns:a16="http://schemas.microsoft.com/office/drawing/2014/main" val="10010"/>
                  </a:ext>
                </a:extLst>
              </a:tr>
              <a:tr h="381000">
                <a:tc>
                  <a:txBody>
                    <a:bodyPr/>
                    <a:lstStyle/>
                    <a:p>
                      <a:pPr algn="ctr">
                        <a:buNone/>
                      </a:pPr>
                      <a:r>
                        <a:rPr lang="en-US" altLang="zh-CN" sz="1600">
                          <a:latin typeface="微软雅黑" panose="020B0503020204020204" charset="-122"/>
                          <a:ea typeface="微软雅黑" panose="020B0503020204020204" charset="-122"/>
                        </a:rPr>
                        <a:t>11</a:t>
                      </a:r>
                    </a:p>
                  </a:txBody>
                  <a:tcPr anchor="ctr"/>
                </a:tc>
                <a:tc>
                  <a:txBody>
                    <a:bodyPr/>
                    <a:lstStyle/>
                    <a:p>
                      <a:pPr algn="ctr">
                        <a:buNone/>
                      </a:pPr>
                      <a:r>
                        <a:rPr lang="zh-CN" altLang="en-US" sz="1600">
                          <a:latin typeface="微软雅黑" panose="020B0503020204020204" charset="-122"/>
                          <a:ea typeface="微软雅黑" panose="020B0503020204020204" charset="-122"/>
                        </a:rPr>
                        <a:t>基础、往来、库存数据清单</a:t>
                      </a:r>
                    </a:p>
                  </a:txBody>
                  <a:tcPr anchor="ctr"/>
                </a:tc>
                <a:tc>
                  <a:txBody>
                    <a:bodyPr/>
                    <a:lstStyle/>
                    <a:p>
                      <a:pPr algn="ctr">
                        <a:buNone/>
                      </a:pPr>
                      <a:r>
                        <a:rPr lang="zh-CN" altLang="en-US" sz="1600">
                          <a:latin typeface="微软雅黑" panose="020B0503020204020204" charset="-122"/>
                          <a:ea typeface="微软雅黑" panose="020B0503020204020204" charset="-122"/>
                        </a:rPr>
                        <a:t>上线</a:t>
                      </a:r>
                    </a:p>
                  </a:txBody>
                  <a:tcPr anchor="ctr"/>
                </a:tc>
                <a:tc>
                  <a:txBody>
                    <a:bodyPr/>
                    <a:lstStyle/>
                    <a:p>
                      <a:pPr algn="ctr">
                        <a:buNone/>
                      </a:pPr>
                      <a:r>
                        <a:rPr lang="zh-CN" altLang="en-US" sz="1600">
                          <a:latin typeface="微软雅黑" panose="020B0503020204020204" charset="-122"/>
                          <a:ea typeface="微软雅黑" panose="020B0503020204020204" charset="-122"/>
                        </a:rPr>
                        <a:t>系统上线期初导入</a:t>
                      </a:r>
                    </a:p>
                  </a:txBody>
                  <a:tcPr anchor="ctr"/>
                </a:tc>
                <a:extLst>
                  <a:ext uri="{0D108BD9-81ED-4DB2-BD59-A6C34878D82A}">
                    <a16:rowId xmlns:a16="http://schemas.microsoft.com/office/drawing/2014/main" val="10011"/>
                  </a:ext>
                </a:extLst>
              </a:tr>
              <a:tr h="381000">
                <a:tc>
                  <a:txBody>
                    <a:bodyPr/>
                    <a:lstStyle/>
                    <a:p>
                      <a:pPr algn="ctr">
                        <a:buNone/>
                      </a:pPr>
                      <a:r>
                        <a:rPr lang="en-US" altLang="zh-CN" sz="1600">
                          <a:latin typeface="微软雅黑" panose="020B0503020204020204" charset="-122"/>
                          <a:ea typeface="微软雅黑" panose="020B0503020204020204" charset="-122"/>
                        </a:rPr>
                        <a:t>12</a:t>
                      </a:r>
                    </a:p>
                  </a:txBody>
                  <a:tcPr anchor="ctr"/>
                </a:tc>
                <a:tc>
                  <a:txBody>
                    <a:bodyPr/>
                    <a:lstStyle/>
                    <a:p>
                      <a:pPr algn="ctr">
                        <a:buNone/>
                      </a:pPr>
                      <a:r>
                        <a:rPr lang="zh-CN" altLang="en-US" sz="1600">
                          <a:latin typeface="微软雅黑" panose="020B0503020204020204" charset="-122"/>
                          <a:ea typeface="微软雅黑" panose="020B0503020204020204" charset="-122"/>
                        </a:rPr>
                        <a:t>上线切换方案</a:t>
                      </a:r>
                    </a:p>
                  </a:txBody>
                  <a:tcPr anchor="ctr"/>
                </a:tc>
                <a:tc>
                  <a:txBody>
                    <a:bodyPr/>
                    <a:lstStyle/>
                    <a:p>
                      <a:pPr algn="ctr">
                        <a:buNone/>
                      </a:pPr>
                      <a:r>
                        <a:rPr lang="zh-CN" altLang="en-US" sz="1600">
                          <a:latin typeface="微软雅黑" panose="020B0503020204020204" charset="-122"/>
                          <a:ea typeface="微软雅黑" panose="020B0503020204020204" charset="-122"/>
                        </a:rPr>
                        <a:t>上线</a:t>
                      </a:r>
                    </a:p>
                  </a:txBody>
                  <a:tcPr anchor="ctr"/>
                </a:tc>
                <a:tc>
                  <a:txBody>
                    <a:bodyPr/>
                    <a:lstStyle/>
                    <a:p>
                      <a:pPr algn="ctr">
                        <a:buNone/>
                      </a:pPr>
                      <a:r>
                        <a:rPr lang="zh-CN" altLang="en-US" sz="1600">
                          <a:latin typeface="微软雅黑" panose="020B0503020204020204" charset="-122"/>
                          <a:ea typeface="微软雅黑" panose="020B0503020204020204" charset="-122"/>
                        </a:rPr>
                        <a:t>系统上线</a:t>
                      </a:r>
                    </a:p>
                  </a:txBody>
                  <a:tcPr anchor="ctr"/>
                </a:tc>
                <a:extLst>
                  <a:ext uri="{0D108BD9-81ED-4DB2-BD59-A6C34878D82A}">
                    <a16:rowId xmlns:a16="http://schemas.microsoft.com/office/drawing/2014/main" val="10012"/>
                  </a:ext>
                </a:extLst>
              </a:tr>
              <a:tr h="381000">
                <a:tc>
                  <a:txBody>
                    <a:bodyPr/>
                    <a:lstStyle/>
                    <a:p>
                      <a:pPr algn="ctr">
                        <a:buNone/>
                      </a:pPr>
                      <a:r>
                        <a:rPr lang="en-US" altLang="zh-CN" sz="1600">
                          <a:latin typeface="微软雅黑" panose="020B0503020204020204" charset="-122"/>
                          <a:ea typeface="微软雅黑" panose="020B0503020204020204" charset="-122"/>
                        </a:rPr>
                        <a:t>13</a:t>
                      </a:r>
                    </a:p>
                  </a:txBody>
                  <a:tcPr anchor="ctr"/>
                </a:tc>
                <a:tc>
                  <a:txBody>
                    <a:bodyPr/>
                    <a:lstStyle/>
                    <a:p>
                      <a:pPr algn="ctr">
                        <a:buNone/>
                      </a:pPr>
                      <a:r>
                        <a:rPr lang="zh-CN" altLang="en-US" sz="1600">
                          <a:latin typeface="微软雅黑" panose="020B0503020204020204" charset="-122"/>
                          <a:ea typeface="微软雅黑" panose="020B0503020204020204" charset="-122"/>
                        </a:rPr>
                        <a:t>验收文档</a:t>
                      </a:r>
                    </a:p>
                  </a:txBody>
                  <a:tcPr anchor="ctr"/>
                </a:tc>
                <a:tc>
                  <a:txBody>
                    <a:bodyPr/>
                    <a:lstStyle/>
                    <a:p>
                      <a:pPr algn="ctr">
                        <a:buNone/>
                      </a:pPr>
                      <a:r>
                        <a:rPr lang="zh-CN" altLang="en-US" sz="1600">
                          <a:latin typeface="微软雅黑" panose="020B0503020204020204" charset="-122"/>
                          <a:ea typeface="微软雅黑" panose="020B0503020204020204" charset="-122"/>
                        </a:rPr>
                        <a:t>上线</a:t>
                      </a:r>
                    </a:p>
                  </a:txBody>
                  <a:tcPr anchor="ctr"/>
                </a:tc>
                <a:tc>
                  <a:txBody>
                    <a:bodyPr/>
                    <a:lstStyle/>
                    <a:p>
                      <a:pPr algn="ctr">
                        <a:buNone/>
                      </a:pPr>
                      <a:r>
                        <a:rPr lang="zh-CN" altLang="en-US" sz="1600">
                          <a:latin typeface="微软雅黑" panose="020B0503020204020204" charset="-122"/>
                          <a:ea typeface="微软雅黑" panose="020B0503020204020204" charset="-122"/>
                        </a:rPr>
                        <a:t>系统交付</a:t>
                      </a:r>
                    </a:p>
                  </a:txBody>
                  <a:tcPr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3716338"/>
            <a:ext cx="12192000" cy="2208212"/>
          </a:xfrm>
          <a:prstGeom prst="rect">
            <a:avLst/>
          </a:prstGeom>
          <a:solidFill>
            <a:schemeClr val="accent1"/>
          </a:solidFill>
          <a:ln>
            <a:noFill/>
          </a:ln>
          <a:effectLst>
            <a:outerShdw blurRad="508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sp>
        <p:nvSpPr>
          <p:cNvPr id="69" name="Text Box 2"/>
          <p:cNvSpPr txBox="1">
            <a:spLocks noChangeArrowheads="1"/>
          </p:cNvSpPr>
          <p:nvPr/>
        </p:nvSpPr>
        <p:spPr bwMode="auto">
          <a:xfrm>
            <a:off x="3259138" y="5267325"/>
            <a:ext cx="5694362" cy="338138"/>
          </a:xfrm>
          <a:prstGeom prst="rect">
            <a:avLst/>
          </a:prstGeom>
          <a:noFill/>
          <a:ln w="9525">
            <a:noFill/>
            <a:miter lim="800000"/>
          </a:ln>
        </p:spPr>
        <p:txBody>
          <a:bodyPr>
            <a:spAutoFit/>
          </a:bodyPr>
          <a:lstStyle/>
          <a:p>
            <a:pPr algn="ctr"/>
            <a:r>
              <a:rPr lang="zh-CN" altLang="en-US" sz="1600">
                <a:solidFill>
                  <a:srgbClr val="FFFFFF"/>
                </a:solidFill>
                <a:latin typeface="微软雅黑" panose="020B0503020204020204" charset="-122"/>
                <a:ea typeface="微软雅黑" panose="020B0503020204020204" charset="-122"/>
              </a:rPr>
              <a:t>共担责任、共拓市场、共享发展、共赢未来</a:t>
            </a:r>
          </a:p>
        </p:txBody>
      </p:sp>
      <p:grpSp>
        <p:nvGrpSpPr>
          <p:cNvPr id="23" name="组合 22"/>
          <p:cNvGrpSpPr/>
          <p:nvPr/>
        </p:nvGrpSpPr>
        <p:grpSpPr bwMode="auto">
          <a:xfrm>
            <a:off x="2770188" y="5167313"/>
            <a:ext cx="6824662" cy="76200"/>
            <a:chOff x="2054384" y="3643262"/>
            <a:chExt cx="4942263" cy="46281"/>
          </a:xfrm>
        </p:grpSpPr>
        <p:grpSp>
          <p:nvGrpSpPr>
            <p:cNvPr id="40969" name="组合 66"/>
            <p:cNvGrpSpPr/>
            <p:nvPr/>
          </p:nvGrpSpPr>
          <p:grpSpPr bwMode="auto">
            <a:xfrm>
              <a:off x="2054384" y="3643262"/>
              <a:ext cx="4919404" cy="45719"/>
              <a:chOff x="2010494" y="4118060"/>
              <a:chExt cx="4919404" cy="45719"/>
            </a:xfrm>
          </p:grpSpPr>
          <p:cxnSp>
            <p:nvCxnSpPr>
              <p:cNvPr id="59" name="直接连接符 58"/>
              <p:cNvCxnSpPr/>
              <p:nvPr/>
            </p:nvCxnSpPr>
            <p:spPr>
              <a:xfrm>
                <a:off x="2033487" y="4140236"/>
                <a:ext cx="48962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2010494" y="4118060"/>
                <a:ext cx="45985" cy="45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sp>
          <p:nvSpPr>
            <p:cNvPr id="85" name="椭圆 84"/>
            <p:cNvSpPr/>
            <p:nvPr/>
          </p:nvSpPr>
          <p:spPr>
            <a:xfrm>
              <a:off x="6950662" y="3644226"/>
              <a:ext cx="45985" cy="453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endParaRPr>
            </a:p>
          </p:txBody>
        </p:sp>
      </p:grpSp>
      <p:sp>
        <p:nvSpPr>
          <p:cNvPr id="71" name="Oval 53"/>
          <p:cNvSpPr>
            <a:spLocks noChangeArrowheads="1"/>
          </p:cNvSpPr>
          <p:nvPr/>
        </p:nvSpPr>
        <p:spPr bwMode="auto">
          <a:xfrm>
            <a:off x="4525974" y="740701"/>
            <a:ext cx="3161825" cy="3162611"/>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rgbClr val="FFFFFF"/>
              </a:solidFill>
              <a:latin typeface="微软雅黑" panose="020B0503020204020204" charset="-122"/>
              <a:ea typeface="微软雅黑" panose="020B0503020204020204" charset="-122"/>
            </a:endParaRPr>
          </a:p>
        </p:txBody>
      </p:sp>
      <p:sp>
        <p:nvSpPr>
          <p:cNvPr id="72" name="Text Box 58"/>
          <p:cNvSpPr txBox="1">
            <a:spLocks noChangeArrowheads="1"/>
          </p:cNvSpPr>
          <p:nvPr/>
        </p:nvSpPr>
        <p:spPr bwMode="auto">
          <a:xfrm>
            <a:off x="4381500" y="1557338"/>
            <a:ext cx="3443288" cy="1630362"/>
          </a:xfrm>
          <a:prstGeom prst="rect">
            <a:avLst/>
          </a:prstGeom>
          <a:noFill/>
          <a:ln>
            <a:noFill/>
          </a:ln>
          <a:effectLst/>
        </p:spPr>
        <p:txBody>
          <a:bodyPr>
            <a:spAutoFit/>
          </a:bodyPr>
          <a:lstStyle/>
          <a:p>
            <a:pPr algn="ctr" fontAlgn="auto">
              <a:spcBef>
                <a:spcPts val="0"/>
              </a:spcBef>
              <a:spcAft>
                <a:spcPts val="0"/>
              </a:spcAft>
              <a:defRPr/>
            </a:pPr>
            <a:r>
              <a:rPr lang="en-US" altLang="zh-CN" sz="10000" dirty="0">
                <a:ln w="0"/>
                <a:solidFill>
                  <a:srgbClr val="C90101"/>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charset="-122"/>
              </a:rPr>
              <a:t>2</a:t>
            </a:r>
            <a:r>
              <a:rPr lang="en-US" altLang="zh-CN" sz="10000" dirty="0">
                <a:solidFill>
                  <a:srgbClr val="FFC000"/>
                </a:solidFill>
                <a:latin typeface="Impact" panose="020B0806030902050204" pitchFamily="34" charset="0"/>
                <a:ea typeface="微软雅黑" panose="020B0503020204020204" charset="-122"/>
              </a:rPr>
              <a:t>0</a:t>
            </a:r>
            <a:r>
              <a:rPr lang="en-US" altLang="zh-CN" sz="10000" dirty="0">
                <a:solidFill>
                  <a:srgbClr val="00B050"/>
                </a:solidFill>
                <a:latin typeface="Impact" panose="020B0806030902050204" pitchFamily="34" charset="0"/>
                <a:ea typeface="微软雅黑" panose="020B0503020204020204" charset="-122"/>
              </a:rPr>
              <a:t>18</a:t>
            </a:r>
            <a:endParaRPr lang="en-US" altLang="zh-CN" sz="10000" dirty="0">
              <a:solidFill>
                <a:srgbClr val="0070C0"/>
              </a:solidFill>
              <a:latin typeface="Impact" panose="020B0806030902050204" pitchFamily="34" charset="0"/>
              <a:ea typeface="微软雅黑" panose="020B0503020204020204" charset="-122"/>
            </a:endParaRPr>
          </a:p>
        </p:txBody>
      </p:sp>
      <p:sp>
        <p:nvSpPr>
          <p:cNvPr id="29" name="Text Box 2"/>
          <p:cNvSpPr txBox="1">
            <a:spLocks noChangeArrowheads="1"/>
          </p:cNvSpPr>
          <p:nvPr/>
        </p:nvSpPr>
        <p:spPr bwMode="auto">
          <a:xfrm>
            <a:off x="2503488" y="4292600"/>
            <a:ext cx="7391400" cy="823913"/>
          </a:xfrm>
          <a:prstGeom prst="rect">
            <a:avLst/>
          </a:prstGeom>
          <a:noFill/>
          <a:ln w="9525">
            <a:noFill/>
            <a:miter lim="800000"/>
          </a:ln>
        </p:spPr>
        <p:txBody>
          <a:bodyPr>
            <a:spAutoFit/>
          </a:bodyPr>
          <a:lstStyle/>
          <a:p>
            <a:pPr algn="ctr"/>
            <a:r>
              <a:rPr lang="zh-CN" altLang="en-US" sz="4800" b="1">
                <a:solidFill>
                  <a:schemeClr val="bg1"/>
                </a:solidFill>
                <a:latin typeface="微软雅黑" panose="020B0503020204020204" charset="-122"/>
                <a:ea typeface="微软雅黑" panose="020B0503020204020204" charset="-122"/>
              </a:rPr>
              <a:t>金力软件 模式决定未来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1)">
                                      <p:cBhvr>
                                        <p:cTn id="7" dur="1000"/>
                                        <p:tgtEl>
                                          <p:spTgt spid="7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500"/>
                            </p:stCondLst>
                            <p:childTnLst>
                              <p:par>
                                <p:cTn id="13" presetID="16" presetClass="entr" presetSubtype="37"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outVertical)">
                                      <p:cBhvr>
                                        <p:cTn id="15" dur="500"/>
                                        <p:tgtEl>
                                          <p:spTgt spid="54"/>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par>
                          <p:cTn id="20" fill="hold">
                            <p:stCondLst>
                              <p:cond delay="25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childTnLst>
                                </p:cTn>
                              </p:par>
                            </p:childTnLst>
                          </p:cTn>
                        </p:par>
                        <p:par>
                          <p:cTn id="26" fill="hold">
                            <p:stCondLst>
                              <p:cond delay="39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9"/>
                                        </p:tgtEl>
                                        <p:attrNameLst>
                                          <p:attrName>style.visibility</p:attrName>
                                        </p:attrNameLst>
                                      </p:cBhvr>
                                      <p:to>
                                        <p:strVal val="visible"/>
                                      </p:to>
                                    </p:set>
                                    <p:anim calcmode="lin" valueType="num">
                                      <p:cBhvr>
                                        <p:cTn id="29" dur="8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0" dur="800" fill="hold"/>
                                        <p:tgtEl>
                                          <p:spTgt spid="29"/>
                                        </p:tgtEl>
                                        <p:attrNameLst>
                                          <p:attrName>ppt_y</p:attrName>
                                        </p:attrNameLst>
                                      </p:cBhvr>
                                      <p:tavLst>
                                        <p:tav tm="0">
                                          <p:val>
                                            <p:strVal val="#ppt_y"/>
                                          </p:val>
                                        </p:tav>
                                        <p:tav tm="100000">
                                          <p:val>
                                            <p:strVal val="#ppt_y"/>
                                          </p:val>
                                        </p:tav>
                                      </p:tavLst>
                                    </p:anim>
                                    <p:anim calcmode="lin" valueType="num">
                                      <p:cBhvr>
                                        <p:cTn id="31" dur="8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2" dur="8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8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69" grpId="0"/>
      <p:bldP spid="72" grpId="0" bldLvl="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8900"/>
            <a:ext cx="5042535" cy="451485"/>
          </a:xfrm>
          <a:prstGeom prst="rect">
            <a:avLst/>
          </a:prstGeom>
          <a:noFill/>
          <a:ln w="9525">
            <a:noFill/>
            <a:miter lim="800000"/>
          </a:ln>
        </p:spPr>
        <p:txBody>
          <a:bodyPr wrap="square" lIns="82816" tIns="41408" rIns="82816" bIns="41408">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万镇通全渠道模式方案概览</a:t>
            </a:r>
          </a:p>
        </p:txBody>
      </p:sp>
      <p:sp>
        <p:nvSpPr>
          <p:cNvPr id="132" name="椭圆 131"/>
          <p:cNvSpPr/>
          <p:nvPr/>
        </p:nvSpPr>
        <p:spPr>
          <a:xfrm>
            <a:off x="1660525" y="2346325"/>
            <a:ext cx="704850" cy="70643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r>
              <a:rPr kumimoji="1" lang="en-US" altLang="zh-CN" sz="3200" kern="0">
                <a:solidFill>
                  <a:schemeClr val="bg1"/>
                </a:solidFill>
                <a:cs typeface="+mn-ea"/>
                <a:sym typeface="+mn-lt"/>
              </a:rPr>
              <a:t>1</a:t>
            </a:r>
          </a:p>
        </p:txBody>
      </p:sp>
      <p:sp>
        <p:nvSpPr>
          <p:cNvPr id="2" name="椭圆 1"/>
          <p:cNvSpPr/>
          <p:nvPr/>
        </p:nvSpPr>
        <p:spPr>
          <a:xfrm>
            <a:off x="1660525" y="3392488"/>
            <a:ext cx="704850" cy="704850"/>
          </a:xfrm>
          <a:prstGeom prst="ellipse">
            <a:avLst/>
          </a:prstGeom>
          <a:solidFill>
            <a:srgbClr val="A9D18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r>
              <a:rPr kumimoji="1" lang="en-US" altLang="zh-CN" sz="3200" kern="0">
                <a:solidFill>
                  <a:sysClr val="windowText" lastClr="000000"/>
                </a:solidFill>
                <a:cs typeface="+mn-ea"/>
                <a:sym typeface="+mn-lt"/>
              </a:rPr>
              <a:t>2</a:t>
            </a:r>
          </a:p>
        </p:txBody>
      </p:sp>
      <p:sp>
        <p:nvSpPr>
          <p:cNvPr id="3" name="椭圆 2"/>
          <p:cNvSpPr/>
          <p:nvPr/>
        </p:nvSpPr>
        <p:spPr>
          <a:xfrm>
            <a:off x="1660525" y="4445000"/>
            <a:ext cx="704850" cy="70485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r>
              <a:rPr kumimoji="1" lang="en-US" altLang="zh-CN" sz="3200" kern="0">
                <a:solidFill>
                  <a:sysClr val="windowText" lastClr="000000"/>
                </a:solidFill>
                <a:cs typeface="+mn-ea"/>
                <a:sym typeface="+mn-lt"/>
              </a:rPr>
              <a:t>3</a:t>
            </a:r>
          </a:p>
        </p:txBody>
      </p:sp>
      <p:sp>
        <p:nvSpPr>
          <p:cNvPr id="4" name="椭圆 3"/>
          <p:cNvSpPr/>
          <p:nvPr/>
        </p:nvSpPr>
        <p:spPr>
          <a:xfrm>
            <a:off x="1660525" y="5495925"/>
            <a:ext cx="704850" cy="706438"/>
          </a:xfrm>
          <a:prstGeom prst="ellipse">
            <a:avLst/>
          </a:pr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r>
              <a:rPr kumimoji="1" lang="en-US" altLang="zh-CN" sz="3200" kern="0">
                <a:solidFill>
                  <a:sysClr val="windowText" lastClr="000000"/>
                </a:solidFill>
                <a:cs typeface="+mn-ea"/>
                <a:sym typeface="+mn-lt"/>
              </a:rPr>
              <a:t>4</a:t>
            </a:r>
          </a:p>
        </p:txBody>
      </p:sp>
      <p:sp>
        <p:nvSpPr>
          <p:cNvPr id="13" name="矩形 47"/>
          <p:cNvSpPr>
            <a:spLocks noChangeArrowheads="1"/>
          </p:cNvSpPr>
          <p:nvPr/>
        </p:nvSpPr>
        <p:spPr bwMode="auto">
          <a:xfrm>
            <a:off x="1628775" y="1141413"/>
            <a:ext cx="9401175" cy="821055"/>
          </a:xfrm>
          <a:prstGeom prst="rect">
            <a:avLst/>
          </a:prstGeom>
          <a:noFill/>
          <a:ln w="9525">
            <a:noFill/>
            <a:miter lim="800000"/>
          </a:ln>
        </p:spPr>
        <p:txBody>
          <a:bodyPr lIns="82816" tIns="41408" rIns="82816" bIns="41408">
            <a:spAutoFit/>
          </a:bodyPr>
          <a:lstStyle/>
          <a:p>
            <a:pPr eaLnBrk="0" hangingPunct="0">
              <a:spcBef>
                <a:spcPct val="20000"/>
              </a:spcBef>
              <a:buFont typeface="Arial" panose="020B0604020202020204" pitchFamily="34" charset="0"/>
              <a:buNone/>
            </a:pPr>
            <a:r>
              <a:rPr lang="zh-CN" altLang="en-US" sz="2400">
                <a:latin typeface="微软雅黑" panose="020B0503020204020204" charset="-122"/>
                <a:ea typeface="微软雅黑" panose="020B0503020204020204" charset="-122"/>
                <a:sym typeface="+mn-ea"/>
              </a:rPr>
              <a:t>全渠道商业模式、供应链体系、金融体系、信息体系的重构，在打破传统零售、渠道商业模式的时候，我们需要解决以下</a:t>
            </a:r>
            <a:r>
              <a:rPr lang="en-US" altLang="zh-CN" sz="2400">
                <a:latin typeface="微软雅黑" panose="020B0503020204020204" charset="-122"/>
                <a:ea typeface="微软雅黑" panose="020B0503020204020204" charset="-122"/>
                <a:sym typeface="+mn-ea"/>
              </a:rPr>
              <a:t>4</a:t>
            </a:r>
            <a:r>
              <a:rPr lang="zh-CN" altLang="en-US" sz="2400">
                <a:latin typeface="微软雅黑" panose="020B0503020204020204" charset="-122"/>
                <a:ea typeface="微软雅黑" panose="020B0503020204020204" charset="-122"/>
                <a:sym typeface="+mn-ea"/>
              </a:rPr>
              <a:t>个问题：</a:t>
            </a:r>
          </a:p>
        </p:txBody>
      </p:sp>
      <p:sp>
        <p:nvSpPr>
          <p:cNvPr id="5" name="矩形 47"/>
          <p:cNvSpPr>
            <a:spLocks noChangeArrowheads="1"/>
          </p:cNvSpPr>
          <p:nvPr/>
        </p:nvSpPr>
        <p:spPr bwMode="auto">
          <a:xfrm>
            <a:off x="2579688" y="2473325"/>
            <a:ext cx="9402762" cy="451485"/>
          </a:xfrm>
          <a:prstGeom prst="rect">
            <a:avLst/>
          </a:prstGeom>
          <a:noFill/>
          <a:ln w="9525">
            <a:noFill/>
            <a:miter lim="800000"/>
          </a:ln>
        </p:spPr>
        <p:txBody>
          <a:bodyPr lIns="82816" tIns="41408" rIns="82816" bIns="41408">
            <a:spAutoFit/>
          </a:bodyPr>
          <a:lstStyle/>
          <a:p>
            <a:pPr eaLnBrk="0" hangingPunct="0">
              <a:spcBef>
                <a:spcPct val="20000"/>
              </a:spcBef>
              <a:buFont typeface="Arial" panose="020B0604020202020204" pitchFamily="34" charset="0"/>
              <a:buNone/>
            </a:pPr>
            <a:r>
              <a:rPr lang="zh-CN" altLang="en-US" sz="2400">
                <a:latin typeface="微软雅黑" panose="020B0503020204020204" charset="-122"/>
                <a:ea typeface="微软雅黑" panose="020B0503020204020204" charset="-122"/>
                <a:sym typeface="+mn-ea"/>
              </a:rPr>
              <a:t>区块链模式，去中心化、赋能、融合、智能</a:t>
            </a:r>
          </a:p>
        </p:txBody>
      </p:sp>
      <p:sp>
        <p:nvSpPr>
          <p:cNvPr id="6" name="矩形 47"/>
          <p:cNvSpPr>
            <a:spLocks noChangeArrowheads="1"/>
          </p:cNvSpPr>
          <p:nvPr/>
        </p:nvSpPr>
        <p:spPr bwMode="auto">
          <a:xfrm>
            <a:off x="2579688" y="3519488"/>
            <a:ext cx="9402762" cy="451485"/>
          </a:xfrm>
          <a:prstGeom prst="rect">
            <a:avLst/>
          </a:prstGeom>
          <a:noFill/>
          <a:ln w="9525">
            <a:noFill/>
            <a:miter lim="800000"/>
          </a:ln>
        </p:spPr>
        <p:txBody>
          <a:bodyPr lIns="82816" tIns="41408" rIns="82816" bIns="41408">
            <a:spAutoFit/>
          </a:bodyPr>
          <a:lstStyle/>
          <a:p>
            <a:pPr eaLnBrk="0" hangingPunct="0">
              <a:spcBef>
                <a:spcPct val="20000"/>
              </a:spcBef>
              <a:buFont typeface="Arial" panose="020B0604020202020204" pitchFamily="34" charset="0"/>
              <a:buNone/>
            </a:pPr>
            <a:r>
              <a:rPr lang="en-US" altLang="zh-CN" sz="2400">
                <a:latin typeface="微软雅黑" panose="020B0503020204020204" charset="-122"/>
                <a:ea typeface="微软雅黑" panose="020B0503020204020204" charset="-122"/>
                <a:sym typeface="+mn-ea"/>
              </a:rPr>
              <a:t>C</a:t>
            </a:r>
            <a:r>
              <a:rPr lang="zh-CN" altLang="en-US" sz="2400">
                <a:latin typeface="微软雅黑" panose="020B0503020204020204" charset="-122"/>
                <a:ea typeface="微软雅黑" panose="020B0503020204020204" charset="-122"/>
                <a:sym typeface="+mn-ea"/>
              </a:rPr>
              <a:t>端需要什么？</a:t>
            </a:r>
            <a:r>
              <a:rPr lang="en-US" altLang="zh-CN" sz="2400">
                <a:latin typeface="微软雅黑" panose="020B0503020204020204" charset="-122"/>
                <a:ea typeface="微软雅黑" panose="020B0503020204020204" charset="-122"/>
                <a:sym typeface="+mn-ea"/>
              </a:rPr>
              <a:t>C</a:t>
            </a:r>
            <a:r>
              <a:rPr lang="zh-CN" altLang="en-US" sz="2400">
                <a:latin typeface="微软雅黑" panose="020B0503020204020204" charset="-122"/>
                <a:ea typeface="微软雅黑" panose="020B0503020204020204" charset="-122"/>
                <a:sym typeface="+mn-ea"/>
              </a:rPr>
              <a:t>端能做什么？</a:t>
            </a:r>
          </a:p>
        </p:txBody>
      </p:sp>
      <p:sp>
        <p:nvSpPr>
          <p:cNvPr id="7" name="矩形 47"/>
          <p:cNvSpPr>
            <a:spLocks noChangeArrowheads="1"/>
          </p:cNvSpPr>
          <p:nvPr/>
        </p:nvSpPr>
        <p:spPr bwMode="auto">
          <a:xfrm>
            <a:off x="2579688" y="4572000"/>
            <a:ext cx="9402762" cy="451485"/>
          </a:xfrm>
          <a:prstGeom prst="rect">
            <a:avLst/>
          </a:prstGeom>
          <a:noFill/>
          <a:ln w="9525">
            <a:noFill/>
            <a:miter lim="800000"/>
          </a:ln>
        </p:spPr>
        <p:txBody>
          <a:bodyPr lIns="82816" tIns="41408" rIns="82816" bIns="41408">
            <a:spAutoFit/>
          </a:bodyPr>
          <a:lstStyle/>
          <a:p>
            <a:pPr eaLnBrk="0" hangingPunct="0">
              <a:spcBef>
                <a:spcPct val="20000"/>
              </a:spcBef>
              <a:buFont typeface="Arial" panose="020B0604020202020204" pitchFamily="34" charset="0"/>
              <a:buNone/>
            </a:pPr>
            <a:r>
              <a:rPr lang="en-US" altLang="zh-CN" sz="2400">
                <a:latin typeface="微软雅黑" panose="020B0503020204020204" charset="-122"/>
                <a:ea typeface="微软雅黑" panose="020B0503020204020204" charset="-122"/>
                <a:sym typeface="+mn-ea"/>
              </a:rPr>
              <a:t>B</a:t>
            </a:r>
            <a:r>
              <a:rPr lang="zh-CN" altLang="en-US" sz="2400">
                <a:latin typeface="微软雅黑" panose="020B0503020204020204" charset="-122"/>
                <a:ea typeface="微软雅黑" panose="020B0503020204020204" charset="-122"/>
                <a:sym typeface="+mn-ea"/>
              </a:rPr>
              <a:t>端需要什么？</a:t>
            </a:r>
            <a:r>
              <a:rPr lang="en-US" altLang="zh-CN" sz="2400">
                <a:latin typeface="微软雅黑" panose="020B0503020204020204" charset="-122"/>
                <a:ea typeface="微软雅黑" panose="020B0503020204020204" charset="-122"/>
                <a:sym typeface="+mn-ea"/>
              </a:rPr>
              <a:t>B</a:t>
            </a:r>
            <a:r>
              <a:rPr lang="zh-CN" altLang="en-US" sz="2400">
                <a:latin typeface="微软雅黑" panose="020B0503020204020204" charset="-122"/>
                <a:ea typeface="微软雅黑" panose="020B0503020204020204" charset="-122"/>
                <a:sym typeface="+mn-ea"/>
              </a:rPr>
              <a:t>端能做什么？</a:t>
            </a:r>
          </a:p>
        </p:txBody>
      </p:sp>
      <p:sp>
        <p:nvSpPr>
          <p:cNvPr id="8" name="矩形 47"/>
          <p:cNvSpPr>
            <a:spLocks noChangeArrowheads="1"/>
          </p:cNvSpPr>
          <p:nvPr/>
        </p:nvSpPr>
        <p:spPr bwMode="auto">
          <a:xfrm>
            <a:off x="2579688" y="5622925"/>
            <a:ext cx="9402762" cy="451485"/>
          </a:xfrm>
          <a:prstGeom prst="rect">
            <a:avLst/>
          </a:prstGeom>
          <a:noFill/>
          <a:ln w="9525">
            <a:noFill/>
            <a:miter lim="800000"/>
          </a:ln>
        </p:spPr>
        <p:txBody>
          <a:bodyPr lIns="82816" tIns="41408" rIns="82816" bIns="41408">
            <a:spAutoFit/>
          </a:bodyPr>
          <a:lstStyle/>
          <a:p>
            <a:pPr eaLnBrk="0" hangingPunct="0">
              <a:spcBef>
                <a:spcPct val="20000"/>
              </a:spcBef>
              <a:buFont typeface="Arial" panose="020B0604020202020204" pitchFamily="34" charset="0"/>
              <a:buNone/>
            </a:pPr>
            <a:r>
              <a:rPr lang="zh-CN" altLang="en-US" sz="2400">
                <a:latin typeface="微软雅黑" panose="020B0503020204020204" charset="-122"/>
                <a:ea typeface="微软雅黑" panose="020B0503020204020204" charset="-122"/>
                <a:sym typeface="+mn-ea"/>
              </a:rPr>
              <a:t>新的供应商金融模式是什么？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68" name="Group 60"/>
          <p:cNvGraphicFramePr>
            <a:graphicFrameLocks noGrp="1"/>
          </p:cNvGraphicFramePr>
          <p:nvPr/>
        </p:nvGraphicFramePr>
        <p:xfrm>
          <a:off x="1247775" y="1190625"/>
          <a:ext cx="9666288" cy="4795838"/>
        </p:xfrm>
        <a:graphic>
          <a:graphicData uri="http://schemas.openxmlformats.org/drawingml/2006/table">
            <a:tbl>
              <a:tblPr/>
              <a:tblGrid>
                <a:gridCol w="2274888">
                  <a:extLst>
                    <a:ext uri="{9D8B030D-6E8A-4147-A177-3AD203B41FA5}">
                      <a16:colId xmlns:a16="http://schemas.microsoft.com/office/drawing/2014/main" val="20000"/>
                    </a:ext>
                  </a:extLst>
                </a:gridCol>
                <a:gridCol w="3752850">
                  <a:extLst>
                    <a:ext uri="{9D8B030D-6E8A-4147-A177-3AD203B41FA5}">
                      <a16:colId xmlns:a16="http://schemas.microsoft.com/office/drawing/2014/main" val="20001"/>
                    </a:ext>
                  </a:extLst>
                </a:gridCol>
                <a:gridCol w="3638550">
                  <a:extLst>
                    <a:ext uri="{9D8B030D-6E8A-4147-A177-3AD203B41FA5}">
                      <a16:colId xmlns:a16="http://schemas.microsoft.com/office/drawing/2014/main" val="20002"/>
                    </a:ext>
                  </a:extLst>
                </a:gridCol>
              </a:tblGrid>
              <a:tr h="5111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FFFFFF"/>
                          </a:solidFill>
                          <a:effectLst/>
                          <a:latin typeface="微软雅黑" panose="020B0503020204020204" charset="-122"/>
                          <a:ea typeface="微软雅黑" panose="020B0503020204020204" charset="-122"/>
                        </a:rPr>
                        <a:t>内容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微软雅黑" panose="020B0503020204020204" charset="-122"/>
                          <a:ea typeface="微软雅黑" panose="020B0503020204020204" charset="-122"/>
                        </a:rPr>
                        <a:t>五星模式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FFFFFF"/>
                          </a:solidFill>
                          <a:effectLst/>
                          <a:latin typeface="微软雅黑" panose="020B0503020204020204" charset="-122"/>
                          <a:ea typeface="微软雅黑" panose="020B0503020204020204" charset="-122"/>
                        </a:rPr>
                        <a:t>运营服务平台模式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经营理念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集合社会资源、建立全供应链体系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去中心化、融合、赋能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决策体系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自上而下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自下而上</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运营体系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线上线下独立，人为对接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线上线下一体化，平台运营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渠道管理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自营、加盟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自营、加盟、合伙人、经纪人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资源分配</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中心仓、区域仓、门店仓</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微软雅黑" panose="020B0503020204020204" charset="-122"/>
                          <a:ea typeface="微软雅黑" panose="020B0503020204020204" charset="-122"/>
                        </a:rPr>
                        <a:t>共享仓、前置仓、托管仓</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sym typeface="+mn-ea"/>
                        </a:rPr>
                        <a:t>引流手段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报广、</a:t>
                      </a:r>
                      <a:r>
                        <a:rPr kumimoji="0" lang="en-US" altLang="zh-CN" sz="1800" b="0" i="0" u="none" strike="noStrike" cap="none" normalizeH="0" baseline="0">
                          <a:ln>
                            <a:noFill/>
                          </a:ln>
                          <a:solidFill>
                            <a:srgbClr val="000000"/>
                          </a:solidFill>
                          <a:effectLst/>
                          <a:latin typeface="微软雅黑" panose="020B0503020204020204" charset="-122"/>
                          <a:ea typeface="微软雅黑" panose="020B0503020204020204" charset="-122"/>
                        </a:rPr>
                        <a:t>POP</a:t>
                      </a: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、传单</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微软雅黑" panose="020B0503020204020204" charset="-122"/>
                          <a:ea typeface="微软雅黑" panose="020B0503020204020204" charset="-122"/>
                        </a:rPr>
                        <a:t>公众号、朋友圈、软文、小游戏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客户交互</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电话、短信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000000"/>
                          </a:solidFill>
                          <a:effectLst/>
                          <a:latin typeface="微软雅黑" panose="020B0503020204020204" charset="-122"/>
                          <a:ea typeface="微软雅黑" panose="020B0503020204020204" charset="-122"/>
                        </a:rPr>
                        <a:t>APP</a:t>
                      </a: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、公众号、小程序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交易行为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收银台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移动</a:t>
                      </a:r>
                      <a:r>
                        <a:rPr kumimoji="0" lang="en-US" altLang="zh-CN" sz="1800" b="1" i="0" u="none" strike="noStrike" cap="none" normalizeH="0" baseline="0">
                          <a:ln>
                            <a:noFill/>
                          </a:ln>
                          <a:solidFill>
                            <a:srgbClr val="000000"/>
                          </a:solidFill>
                          <a:effectLst/>
                          <a:latin typeface="微软雅黑" panose="020B0503020204020204" charset="-122"/>
                          <a:ea typeface="微软雅黑" panose="020B0503020204020204" charset="-122"/>
                        </a:rPr>
                        <a:t>POS</a:t>
                      </a: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、手机收银台、人脸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售后服务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服务台、客服中心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智能应答、在线客服、</a:t>
                      </a:r>
                      <a:r>
                        <a:rPr kumimoji="0" lang="en-US" altLang="zh-CN" sz="1800" b="1" i="0" u="none" strike="noStrike" cap="none" normalizeH="0" baseline="0">
                          <a:ln>
                            <a:noFill/>
                          </a:ln>
                          <a:solidFill>
                            <a:srgbClr val="000000"/>
                          </a:solidFill>
                          <a:effectLst/>
                          <a:latin typeface="微软雅黑" panose="020B0503020204020204" charset="-122"/>
                          <a:ea typeface="微软雅黑" panose="020B0503020204020204" charset="-122"/>
                        </a:rPr>
                        <a:t>AI</a:t>
                      </a: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神经元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9"/>
                  </a:ext>
                </a:extLst>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利益分配</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rgbClr val="000000"/>
                          </a:solidFill>
                          <a:effectLst/>
                          <a:latin typeface="微软雅黑" panose="020B0503020204020204" charset="-122"/>
                          <a:ea typeface="微软雅黑" panose="020B0503020204020204" charset="-122"/>
                        </a:rPr>
                        <a:t>企业独享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股权分红、</a:t>
                      </a:r>
                      <a:r>
                        <a:rPr kumimoji="0" lang="en-US" altLang="zh-CN" sz="1800" b="1" i="0" u="none" strike="noStrike" cap="none" normalizeH="0" baseline="0">
                          <a:ln>
                            <a:noFill/>
                          </a:ln>
                          <a:solidFill>
                            <a:srgbClr val="000000"/>
                          </a:solidFill>
                          <a:effectLst/>
                          <a:latin typeface="微软雅黑" panose="020B0503020204020204" charset="-122"/>
                          <a:ea typeface="微软雅黑" panose="020B0503020204020204" charset="-122"/>
                        </a:rPr>
                        <a:t>VIP</a:t>
                      </a:r>
                      <a:r>
                        <a:rPr kumimoji="0" lang="zh-CN" altLang="en-US" sz="1800" b="1" i="0" u="none" strike="noStrike" cap="none" normalizeH="0" baseline="0">
                          <a:ln>
                            <a:noFill/>
                          </a:ln>
                          <a:solidFill>
                            <a:srgbClr val="000000"/>
                          </a:solidFill>
                          <a:effectLst/>
                          <a:latin typeface="微软雅黑" panose="020B0503020204020204" charset="-122"/>
                          <a:ea typeface="微软雅黑" panose="020B0503020204020204" charset="-122"/>
                        </a:rPr>
                        <a:t>分账、多方获利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bl>
          </a:graphicData>
        </a:graphic>
      </p:graphicFrame>
      <p:sp>
        <p:nvSpPr>
          <p:cNvPr id="90" name="TextBox 89"/>
          <p:cNvSpPr/>
          <p:nvPr/>
        </p:nvSpPr>
        <p:spPr bwMode="auto">
          <a:xfrm>
            <a:off x="88900" y="88900"/>
            <a:ext cx="4591050" cy="451485"/>
          </a:xfrm>
          <a:prstGeom prst="rect">
            <a:avLst/>
          </a:prstGeom>
          <a:noFill/>
          <a:ln w="9525">
            <a:noFill/>
            <a:miter lim="800000"/>
          </a:ln>
        </p:spPr>
        <p:txBody>
          <a:bodyPr wrap="square" lIns="82816" tIns="41408" rIns="82816" bIns="41408">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方案概览：新旧模式对比</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3756025" y="2565400"/>
            <a:ext cx="4464050" cy="270033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zh-CN" altLang="en-US">
              <a:latin typeface="Arial" panose="020B0604020202020204" pitchFamily="34" charset="0"/>
              <a:ea typeface="宋体" panose="02010600030101010101" pitchFamily="2" charset="-122"/>
            </a:endParaRPr>
          </a:p>
        </p:txBody>
      </p:sp>
      <p:sp>
        <p:nvSpPr>
          <p:cNvPr id="5" name="圆角矩形 4"/>
          <p:cNvSpPr/>
          <p:nvPr/>
        </p:nvSpPr>
        <p:spPr bwMode="auto">
          <a:xfrm>
            <a:off x="4079876" y="2673351"/>
            <a:ext cx="3852863" cy="398463"/>
          </a:xfrm>
          <a:prstGeom prst="round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zh-CN" altLang="en-US" sz="1600" b="1" dirty="0">
                <a:latin typeface="+mj-ea"/>
                <a:ea typeface="+mj-ea"/>
              </a:rPr>
              <a:t>企业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ERP </a:t>
            </a:r>
            <a:r>
              <a:rPr lang="zh-CN" altLang="en-US" sz="1600" b="1" dirty="0">
                <a:latin typeface="+mj-ea"/>
                <a:ea typeface="+mj-ea"/>
              </a:rPr>
              <a:t>运营平台  </a:t>
            </a: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JL PCRM V8</a:t>
            </a:r>
            <a:endParaRPr lang="zh-CN" altLang="en-US" sz="1600" b="1"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91141" name="组合 33"/>
          <p:cNvGrpSpPr/>
          <p:nvPr/>
        </p:nvGrpSpPr>
        <p:grpSpPr bwMode="auto">
          <a:xfrm>
            <a:off x="4151379" y="3105151"/>
            <a:ext cx="3738496" cy="1122363"/>
            <a:chOff x="2627850" y="3314501"/>
            <a:chExt cx="3737963" cy="1122611"/>
          </a:xfrm>
        </p:grpSpPr>
        <p:sp>
          <p:nvSpPr>
            <p:cNvPr id="8" name="文本框 7"/>
            <p:cNvSpPr txBox="1"/>
            <p:nvPr/>
          </p:nvSpPr>
          <p:spPr>
            <a:xfrm>
              <a:off x="2627850" y="3314501"/>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企业管理</a:t>
              </a:r>
            </a:p>
          </p:txBody>
        </p:sp>
        <p:sp>
          <p:nvSpPr>
            <p:cNvPr id="9" name="文本框 8"/>
            <p:cNvSpPr txBox="1"/>
            <p:nvPr/>
          </p:nvSpPr>
          <p:spPr>
            <a:xfrm>
              <a:off x="3023894" y="3316075"/>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行为管理</a:t>
              </a:r>
            </a:p>
          </p:txBody>
        </p:sp>
        <p:sp>
          <p:nvSpPr>
            <p:cNvPr id="10" name="文本框 9"/>
            <p:cNvSpPr txBox="1"/>
            <p:nvPr/>
          </p:nvSpPr>
          <p:spPr>
            <a:xfrm>
              <a:off x="3372982" y="3314501"/>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流程管理</a:t>
              </a:r>
            </a:p>
          </p:txBody>
        </p:sp>
        <p:sp>
          <p:nvSpPr>
            <p:cNvPr id="11" name="文本框 10"/>
            <p:cNvSpPr txBox="1"/>
            <p:nvPr/>
          </p:nvSpPr>
          <p:spPr>
            <a:xfrm>
              <a:off x="3743974" y="3316075"/>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岗位管理</a:t>
              </a:r>
            </a:p>
          </p:txBody>
        </p:sp>
        <p:sp>
          <p:nvSpPr>
            <p:cNvPr id="12" name="文本框 11"/>
            <p:cNvSpPr txBox="1"/>
            <p:nvPr/>
          </p:nvSpPr>
          <p:spPr>
            <a:xfrm>
              <a:off x="4104014" y="3316075"/>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待办管理</a:t>
              </a:r>
            </a:p>
          </p:txBody>
        </p:sp>
        <p:sp>
          <p:nvSpPr>
            <p:cNvPr id="13" name="文本框 12"/>
            <p:cNvSpPr txBox="1"/>
            <p:nvPr/>
          </p:nvSpPr>
          <p:spPr>
            <a:xfrm>
              <a:off x="4500058" y="3317649"/>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日常事务</a:t>
              </a:r>
            </a:p>
          </p:txBody>
        </p:sp>
        <p:sp>
          <p:nvSpPr>
            <p:cNvPr id="14" name="文本框 13"/>
            <p:cNvSpPr txBox="1"/>
            <p:nvPr/>
          </p:nvSpPr>
          <p:spPr>
            <a:xfrm>
              <a:off x="4849146" y="3316075"/>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专项事务</a:t>
              </a:r>
            </a:p>
          </p:txBody>
        </p:sp>
        <p:sp>
          <p:nvSpPr>
            <p:cNvPr id="15" name="文本框 14"/>
            <p:cNvSpPr txBox="1"/>
            <p:nvPr/>
          </p:nvSpPr>
          <p:spPr>
            <a:xfrm>
              <a:off x="5220138" y="3317649"/>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个人门户</a:t>
              </a:r>
            </a:p>
          </p:txBody>
        </p:sp>
        <p:sp>
          <p:nvSpPr>
            <p:cNvPr id="16" name="文本框 15"/>
            <p:cNvSpPr txBox="1"/>
            <p:nvPr/>
          </p:nvSpPr>
          <p:spPr>
            <a:xfrm>
              <a:off x="5573791" y="3316075"/>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系统穿透</a:t>
              </a:r>
            </a:p>
          </p:txBody>
        </p:sp>
        <p:sp>
          <p:nvSpPr>
            <p:cNvPr id="17" name="文本框 16"/>
            <p:cNvSpPr txBox="1"/>
            <p:nvPr/>
          </p:nvSpPr>
          <p:spPr>
            <a:xfrm>
              <a:off x="5904214" y="3316075"/>
              <a:ext cx="461599" cy="1119463"/>
            </a:xfrm>
            <a:prstGeom prst="rect">
              <a:avLst/>
            </a:prstGeom>
            <a:noFill/>
          </p:spPr>
          <p:txBody>
            <a:bodyPr vert="eaVert" numCol="2">
              <a:spAutoFit/>
            </a:bodyPr>
            <a:lstStyle/>
            <a:p>
              <a:pPr algn="ctr">
                <a:buFont typeface="Arial" panose="020B0604020202020204" pitchFamily="34" charset="0"/>
                <a:buNone/>
                <a:defRPr/>
              </a:pPr>
              <a:r>
                <a:rPr lang="zh-CN" altLang="en-US" dirty="0">
                  <a:latin typeface="+mn-ea"/>
                  <a:ea typeface="+mn-ea"/>
                </a:rPr>
                <a:t>数据穿透</a:t>
              </a:r>
            </a:p>
          </p:txBody>
        </p:sp>
      </p:grpSp>
      <p:grpSp>
        <p:nvGrpSpPr>
          <p:cNvPr id="32" name="组合 31"/>
          <p:cNvGrpSpPr/>
          <p:nvPr/>
        </p:nvGrpSpPr>
        <p:grpSpPr>
          <a:xfrm>
            <a:off x="4287997" y="4617132"/>
            <a:ext cx="3401467" cy="576064"/>
            <a:chOff x="2763996" y="4534172"/>
            <a:chExt cx="3401467" cy="576064"/>
          </a:xfrm>
          <a:solidFill>
            <a:srgbClr val="FF0000"/>
          </a:solidFill>
        </p:grpSpPr>
        <p:sp>
          <p:nvSpPr>
            <p:cNvPr id="18" name="矩形 17"/>
            <p:cNvSpPr/>
            <p:nvPr/>
          </p:nvSpPr>
          <p:spPr bwMode="auto">
            <a:xfrm>
              <a:off x="2763996" y="4534172"/>
              <a:ext cx="677689" cy="576064"/>
            </a:xfrm>
            <a:prstGeom prst="rect">
              <a:avLst/>
            </a:prstGeom>
            <a:grpFill/>
            <a:ln w="9525" cap="flat" cmpd="sng" algn="ctr">
              <a:solidFill>
                <a:schemeClr val="bg1"/>
              </a:solidFill>
              <a:prstDash val="solid"/>
              <a:round/>
              <a:headEnd type="none" w="med" len="med"/>
              <a:tailEnd type="none" w="med" len="med"/>
            </a:ln>
            <a:effectLst/>
          </p:spPr>
          <p:txBody>
            <a:bodyPr anchor="ctr"/>
            <a:lstStyle/>
            <a:p>
              <a:pPr eaLnBrk="0" hangingPunct="0">
                <a:defRPr/>
              </a:pPr>
              <a:r>
                <a:rPr lang="zh-CN" altLang="en-US" b="1" dirty="0">
                  <a:solidFill>
                    <a:schemeClr val="bg1"/>
                  </a:solidFill>
                  <a:latin typeface="微软雅黑" panose="020B0503020204020204" charset="-122"/>
                  <a:ea typeface="微软雅黑" panose="020B0503020204020204" charset="-122"/>
                </a:rPr>
                <a:t>营销模式</a:t>
              </a:r>
            </a:p>
          </p:txBody>
        </p:sp>
        <p:sp>
          <p:nvSpPr>
            <p:cNvPr id="19" name="矩形 18"/>
            <p:cNvSpPr/>
            <p:nvPr/>
          </p:nvSpPr>
          <p:spPr bwMode="auto">
            <a:xfrm>
              <a:off x="3448072" y="4534172"/>
              <a:ext cx="677689" cy="576064"/>
            </a:xfrm>
            <a:prstGeom prst="rect">
              <a:avLst/>
            </a:prstGeom>
            <a:grpFill/>
            <a:ln w="9525" cap="flat" cmpd="sng" algn="ctr">
              <a:solidFill>
                <a:schemeClr val="bg1"/>
              </a:solidFill>
              <a:prstDash val="solid"/>
              <a:round/>
              <a:headEnd type="none" w="med" len="med"/>
              <a:tailEnd type="none" w="med" len="med"/>
            </a:ln>
            <a:effectLst/>
          </p:spPr>
          <p:txBody>
            <a:bodyPr anchor="ctr"/>
            <a:lstStyle/>
            <a:p>
              <a:pPr eaLnBrk="0" hangingPunct="0">
                <a:defRPr/>
              </a:pPr>
              <a:r>
                <a:rPr lang="zh-CN" altLang="en-US" b="1" dirty="0">
                  <a:solidFill>
                    <a:schemeClr val="bg1"/>
                  </a:solidFill>
                  <a:latin typeface="微软雅黑" panose="020B0503020204020204" charset="-122"/>
                  <a:ea typeface="微软雅黑" panose="020B0503020204020204" charset="-122"/>
                </a:rPr>
                <a:t>促销模式</a:t>
              </a:r>
            </a:p>
          </p:txBody>
        </p:sp>
        <p:sp>
          <p:nvSpPr>
            <p:cNvPr id="20" name="矩形 19"/>
            <p:cNvSpPr/>
            <p:nvPr/>
          </p:nvSpPr>
          <p:spPr bwMode="auto">
            <a:xfrm>
              <a:off x="4119622" y="4534172"/>
              <a:ext cx="677689" cy="576064"/>
            </a:xfrm>
            <a:prstGeom prst="rect">
              <a:avLst/>
            </a:prstGeom>
            <a:grpFill/>
            <a:ln w="9525" cap="flat" cmpd="sng" algn="ctr">
              <a:solidFill>
                <a:schemeClr val="bg1"/>
              </a:solidFill>
              <a:prstDash val="solid"/>
              <a:round/>
              <a:headEnd type="none" w="med" len="med"/>
              <a:tailEnd type="none" w="med" len="med"/>
            </a:ln>
            <a:effectLst/>
          </p:spPr>
          <p:txBody>
            <a:bodyPr anchor="ctr"/>
            <a:lstStyle/>
            <a:p>
              <a:pPr eaLnBrk="0" hangingPunct="0">
                <a:defRPr/>
              </a:pPr>
              <a:r>
                <a:rPr lang="zh-CN" altLang="en-US" b="1" dirty="0">
                  <a:solidFill>
                    <a:schemeClr val="bg1"/>
                  </a:solidFill>
                  <a:latin typeface="微软雅黑" panose="020B0503020204020204" charset="-122"/>
                  <a:ea typeface="微软雅黑" panose="020B0503020204020204" charset="-122"/>
                </a:rPr>
                <a:t>盈利模式</a:t>
              </a:r>
            </a:p>
          </p:txBody>
        </p:sp>
        <p:sp>
          <p:nvSpPr>
            <p:cNvPr id="21" name="矩形 20"/>
            <p:cNvSpPr/>
            <p:nvPr/>
          </p:nvSpPr>
          <p:spPr bwMode="auto">
            <a:xfrm>
              <a:off x="4803698" y="4534172"/>
              <a:ext cx="677689" cy="576064"/>
            </a:xfrm>
            <a:prstGeom prst="rect">
              <a:avLst/>
            </a:prstGeom>
            <a:grpFill/>
            <a:ln w="9525" cap="flat" cmpd="sng" algn="ctr">
              <a:solidFill>
                <a:schemeClr val="bg1"/>
              </a:solidFill>
              <a:prstDash val="solid"/>
              <a:round/>
              <a:headEnd type="none" w="med" len="med"/>
              <a:tailEnd type="none" w="med" len="med"/>
            </a:ln>
            <a:effectLst/>
          </p:spPr>
          <p:txBody>
            <a:bodyPr anchor="ctr"/>
            <a:lstStyle/>
            <a:p>
              <a:pPr eaLnBrk="0" hangingPunct="0">
                <a:defRPr/>
              </a:pPr>
              <a:r>
                <a:rPr lang="zh-CN" altLang="en-US" b="1" dirty="0">
                  <a:solidFill>
                    <a:schemeClr val="bg1"/>
                  </a:solidFill>
                  <a:latin typeface="微软雅黑" panose="020B0503020204020204" charset="-122"/>
                  <a:ea typeface="微软雅黑" panose="020B0503020204020204" charset="-122"/>
                </a:rPr>
                <a:t>服务模式</a:t>
              </a:r>
            </a:p>
          </p:txBody>
        </p:sp>
        <p:sp>
          <p:nvSpPr>
            <p:cNvPr id="22" name="矩形 21"/>
            <p:cNvSpPr/>
            <p:nvPr/>
          </p:nvSpPr>
          <p:spPr bwMode="auto">
            <a:xfrm>
              <a:off x="5487774" y="4534172"/>
              <a:ext cx="677689" cy="576064"/>
            </a:xfrm>
            <a:prstGeom prst="rect">
              <a:avLst/>
            </a:prstGeom>
            <a:grpFill/>
            <a:ln w="9525" cap="flat" cmpd="sng" algn="ctr">
              <a:solidFill>
                <a:schemeClr val="bg1"/>
              </a:solidFill>
              <a:prstDash val="solid"/>
              <a:round/>
              <a:headEnd type="none" w="med" len="med"/>
              <a:tailEnd type="none" w="med" len="med"/>
            </a:ln>
            <a:effectLst/>
          </p:spPr>
          <p:txBody>
            <a:bodyPr anchor="ctr"/>
            <a:lstStyle/>
            <a:p>
              <a:pPr eaLnBrk="0" hangingPunct="0">
                <a:defRPr/>
              </a:pPr>
              <a:r>
                <a:rPr lang="zh-CN" altLang="en-US" b="1" dirty="0">
                  <a:solidFill>
                    <a:schemeClr val="bg1"/>
                  </a:solidFill>
                  <a:latin typeface="微软雅黑" panose="020B0503020204020204" charset="-122"/>
                  <a:ea typeface="微软雅黑" panose="020B0503020204020204" charset="-122"/>
                </a:rPr>
                <a:t>物流模式</a:t>
              </a:r>
            </a:p>
          </p:txBody>
        </p:sp>
      </p:grpSp>
      <p:sp>
        <p:nvSpPr>
          <p:cNvPr id="91143" name="圆角矩形 24"/>
          <p:cNvSpPr>
            <a:spLocks noChangeArrowheads="1"/>
          </p:cNvSpPr>
          <p:nvPr/>
        </p:nvSpPr>
        <p:spPr bwMode="auto">
          <a:xfrm>
            <a:off x="3143672" y="2650666"/>
            <a:ext cx="390525" cy="2362510"/>
          </a:xfrm>
          <a:prstGeom prst="roundRect">
            <a:avLst>
              <a:gd name="adj" fmla="val 16667"/>
            </a:avLst>
          </a:prstGeom>
          <a:solidFill>
            <a:schemeClr val="bg1"/>
          </a:solidFill>
          <a:ln w="9525" algn="ctr">
            <a:solidFill>
              <a:schemeClr val="tx1"/>
            </a:solidFill>
            <a:round/>
          </a:ln>
        </p:spPr>
        <p:txBody>
          <a:bodyPr anchor="ctr"/>
          <a:lstStyle/>
          <a:p>
            <a:pPr eaLnBrk="0" hangingPunct="0"/>
            <a:r>
              <a:rPr lang="zh-CN" altLang="en-US" b="1" dirty="0">
                <a:latin typeface="微软雅黑" panose="020B0503020204020204" charset="-122"/>
                <a:ea typeface="微软雅黑" panose="020B0503020204020204" charset="-122"/>
                <a:cs typeface="微软雅黑" panose="020B0503020204020204" charset="-122"/>
              </a:rPr>
              <a:t>传统线上线下模式</a:t>
            </a:r>
          </a:p>
        </p:txBody>
      </p:sp>
      <p:sp>
        <p:nvSpPr>
          <p:cNvPr id="91144" name="圆角矩形 25"/>
          <p:cNvSpPr>
            <a:spLocks noChangeArrowheads="1"/>
          </p:cNvSpPr>
          <p:nvPr/>
        </p:nvSpPr>
        <p:spPr bwMode="auto">
          <a:xfrm>
            <a:off x="8369771" y="2950116"/>
            <a:ext cx="390525" cy="1873250"/>
          </a:xfrm>
          <a:prstGeom prst="roundRect">
            <a:avLst>
              <a:gd name="adj" fmla="val 16667"/>
            </a:avLst>
          </a:prstGeom>
          <a:solidFill>
            <a:schemeClr val="bg1"/>
          </a:solidFill>
          <a:ln w="9525" algn="ctr">
            <a:solidFill>
              <a:schemeClr val="tx1"/>
            </a:solidFill>
            <a:round/>
          </a:ln>
        </p:spPr>
        <p:txBody>
          <a:bodyPr anchor="ctr"/>
          <a:lstStyle/>
          <a:p>
            <a:pPr eaLnBrk="0" hangingPunct="0">
              <a:lnSpc>
                <a:spcPts val="2700"/>
              </a:lnSpc>
            </a:pPr>
            <a:r>
              <a:rPr lang="zh-CN" altLang="en-US" b="1">
                <a:latin typeface="微软雅黑" panose="020B0503020204020204" charset="-122"/>
                <a:ea typeface="微软雅黑" panose="020B0503020204020204" charset="-122"/>
                <a:cs typeface="微软雅黑" panose="020B0503020204020204" charset="-122"/>
              </a:rPr>
              <a:t>第三方服务</a:t>
            </a:r>
          </a:p>
        </p:txBody>
      </p:sp>
      <p:sp>
        <p:nvSpPr>
          <p:cNvPr id="91145" name="圆角矩形 26"/>
          <p:cNvSpPr>
            <a:spLocks noChangeArrowheads="1"/>
          </p:cNvSpPr>
          <p:nvPr/>
        </p:nvSpPr>
        <p:spPr bwMode="auto">
          <a:xfrm>
            <a:off x="4440239" y="2130426"/>
            <a:ext cx="3221037" cy="327025"/>
          </a:xfrm>
          <a:prstGeom prst="roundRect">
            <a:avLst>
              <a:gd name="adj" fmla="val 16667"/>
            </a:avLst>
          </a:prstGeom>
          <a:solidFill>
            <a:schemeClr val="bg1"/>
          </a:solidFill>
          <a:ln w="9525" algn="ctr">
            <a:solidFill>
              <a:schemeClr val="tx1"/>
            </a:solidFill>
            <a:round/>
          </a:ln>
        </p:spPr>
        <p:txBody>
          <a:bodyPr anchor="ctr"/>
          <a:lstStyle/>
          <a:p>
            <a:pPr algn="ctr" eaLnBrk="0" hangingPunct="0"/>
            <a:r>
              <a:rPr lang="zh-CN" altLang="en-US" b="1" dirty="0">
                <a:latin typeface="微软雅黑" panose="020B0503020204020204" charset="-122"/>
                <a:ea typeface="微软雅黑" panose="020B0503020204020204" charset="-122"/>
                <a:cs typeface="微软雅黑" panose="020B0503020204020204" charset="-122"/>
              </a:rPr>
              <a:t>上游、第三方制造商、供应商</a:t>
            </a:r>
          </a:p>
        </p:txBody>
      </p:sp>
      <p:sp>
        <p:nvSpPr>
          <p:cNvPr id="91146" name="圆角矩形 27"/>
          <p:cNvSpPr>
            <a:spLocks noChangeArrowheads="1"/>
          </p:cNvSpPr>
          <p:nvPr/>
        </p:nvSpPr>
        <p:spPr bwMode="auto">
          <a:xfrm>
            <a:off x="4367808" y="5373216"/>
            <a:ext cx="3446474" cy="327025"/>
          </a:xfrm>
          <a:prstGeom prst="roundRect">
            <a:avLst>
              <a:gd name="adj" fmla="val 16667"/>
            </a:avLst>
          </a:prstGeom>
          <a:solidFill>
            <a:schemeClr val="bg1"/>
          </a:solidFill>
          <a:ln w="9525" algn="ctr">
            <a:solidFill>
              <a:schemeClr val="tx1"/>
            </a:solidFill>
            <a:round/>
          </a:ln>
        </p:spPr>
        <p:txBody>
          <a:bodyPr anchor="ctr"/>
          <a:lstStyle/>
          <a:p>
            <a:pPr algn="ctr" eaLnBrk="0" hangingPunct="0"/>
            <a:r>
              <a:rPr lang="zh-CN" altLang="en-US" b="1" dirty="0">
                <a:latin typeface="微软雅黑" panose="020B0503020204020204" charset="-122"/>
                <a:ea typeface="微软雅黑" panose="020B0503020204020204" charset="-122"/>
                <a:cs typeface="微软雅黑" panose="020B0503020204020204" charset="-122"/>
              </a:rPr>
              <a:t>用户群、对象、社会资源、工具</a:t>
            </a:r>
          </a:p>
        </p:txBody>
      </p:sp>
      <p:sp>
        <p:nvSpPr>
          <p:cNvPr id="91147" name="右箭头 28"/>
          <p:cNvSpPr>
            <a:spLocks noChangeArrowheads="1"/>
          </p:cNvSpPr>
          <p:nvPr/>
        </p:nvSpPr>
        <p:spPr bwMode="auto">
          <a:xfrm rot="1926954">
            <a:off x="3887789" y="4543425"/>
            <a:ext cx="352425" cy="312738"/>
          </a:xfrm>
          <a:prstGeom prst="rightArrow">
            <a:avLst>
              <a:gd name="adj1" fmla="val 50000"/>
              <a:gd name="adj2" fmla="val 50085"/>
            </a:avLst>
          </a:prstGeom>
          <a:solidFill>
            <a:srgbClr val="FF0000"/>
          </a:solidFill>
          <a:ln w="9525">
            <a:noFill/>
            <a:miter lim="800000"/>
          </a:ln>
        </p:spPr>
        <p:txBody>
          <a:bodyPr/>
          <a:lstStyle/>
          <a:p>
            <a:pPr eaLnBrk="0" hangingPunct="0"/>
            <a:endParaRPr lang="zh-CN" altLang="en-US"/>
          </a:p>
        </p:txBody>
      </p:sp>
      <p:sp>
        <p:nvSpPr>
          <p:cNvPr id="91148" name="右箭头 30"/>
          <p:cNvSpPr>
            <a:spLocks noChangeArrowheads="1"/>
          </p:cNvSpPr>
          <p:nvPr/>
        </p:nvSpPr>
        <p:spPr bwMode="auto">
          <a:xfrm rot="19673046" flipH="1">
            <a:off x="7735889" y="4543425"/>
            <a:ext cx="352425" cy="312738"/>
          </a:xfrm>
          <a:prstGeom prst="rightArrow">
            <a:avLst>
              <a:gd name="adj1" fmla="val 50000"/>
              <a:gd name="adj2" fmla="val 50085"/>
            </a:avLst>
          </a:prstGeom>
          <a:solidFill>
            <a:srgbClr val="FF0000"/>
          </a:solidFill>
          <a:ln w="9525">
            <a:noFill/>
            <a:miter lim="800000"/>
          </a:ln>
        </p:spPr>
        <p:txBody>
          <a:bodyPr/>
          <a:lstStyle/>
          <a:p>
            <a:pPr eaLnBrk="0" hangingPunct="0"/>
            <a:endParaRPr lang="zh-CN" altLang="en-US"/>
          </a:p>
        </p:txBody>
      </p:sp>
      <p:sp>
        <p:nvSpPr>
          <p:cNvPr id="33" name="文本框 32"/>
          <p:cNvSpPr txBox="1"/>
          <p:nvPr/>
        </p:nvSpPr>
        <p:spPr>
          <a:xfrm>
            <a:off x="4224339" y="4221164"/>
            <a:ext cx="3608387" cy="368300"/>
          </a:xfrm>
          <a:prstGeom prst="rect">
            <a:avLst/>
          </a:prstGeom>
          <a:noFill/>
        </p:spPr>
        <p:txBody>
          <a:bodyPr>
            <a:spAutoFit/>
          </a:bodyPr>
          <a:lstStyle/>
          <a:p>
            <a:pPr algn="ctr">
              <a:buFont typeface="Arial" panose="020B0604020202020204" pitchFamily="34" charset="0"/>
              <a:buNone/>
              <a:defRPr/>
            </a:pPr>
            <a:r>
              <a:rPr lang="zh-CN" altLang="en-US" b="1" dirty="0">
                <a:solidFill>
                  <a:srgbClr val="FF0000"/>
                </a:solidFill>
                <a:latin typeface="+mn-ea"/>
                <a:ea typeface="+mn-ea"/>
              </a:rPr>
              <a:t>线上线下相结合产生新模式</a:t>
            </a:r>
          </a:p>
        </p:txBody>
      </p:sp>
      <p:grpSp>
        <p:nvGrpSpPr>
          <p:cNvPr id="91150" name="组合 36"/>
          <p:cNvGrpSpPr/>
          <p:nvPr/>
        </p:nvGrpSpPr>
        <p:grpSpPr bwMode="auto">
          <a:xfrm>
            <a:off x="35270" y="4084390"/>
            <a:ext cx="750887" cy="771525"/>
            <a:chOff x="1080462" y="3580976"/>
            <a:chExt cx="587138" cy="772756"/>
          </a:xfrm>
        </p:grpSpPr>
        <p:pic>
          <p:nvPicPr>
            <p:cNvPr id="91208" name="图片 34"/>
            <p:cNvPicPr>
              <a:picLocks noChangeAspect="1"/>
            </p:cNvPicPr>
            <p:nvPr/>
          </p:nvPicPr>
          <p:blipFill>
            <a:blip r:embed="rId3" cstate="print"/>
            <a:srcRect/>
            <a:stretch>
              <a:fillRect/>
            </a:stretch>
          </p:blipFill>
          <p:spPr bwMode="auto">
            <a:xfrm>
              <a:off x="1160610" y="3580976"/>
              <a:ext cx="495066" cy="532100"/>
            </a:xfrm>
            <a:prstGeom prst="rect">
              <a:avLst/>
            </a:prstGeom>
            <a:noFill/>
            <a:ln w="9525">
              <a:noFill/>
              <a:miter lim="800000"/>
              <a:headEnd/>
              <a:tailEnd/>
            </a:ln>
          </p:spPr>
        </p:pic>
        <p:sp>
          <p:nvSpPr>
            <p:cNvPr id="36" name="文本框 35"/>
            <p:cNvSpPr txBox="1"/>
            <p:nvPr/>
          </p:nvSpPr>
          <p:spPr>
            <a:xfrm>
              <a:off x="1080462" y="4077066"/>
              <a:ext cx="587138" cy="276666"/>
            </a:xfrm>
            <a:prstGeom prst="rect">
              <a:avLst/>
            </a:prstGeom>
            <a:noFill/>
          </p:spPr>
          <p:txBody>
            <a:bodyPr>
              <a:spAutoFit/>
            </a:bodyPr>
            <a:lstStyle/>
            <a:p>
              <a:pPr algn="ctr">
                <a:buFont typeface="Arial" panose="020B0604020202020204" pitchFamily="34" charset="0"/>
                <a:buNone/>
                <a:defRPr/>
              </a:pPr>
              <a:r>
                <a:rPr lang="zh-CN" altLang="en-US" sz="1200" dirty="0">
                  <a:latin typeface="+mn-ea"/>
                  <a:ea typeface="+mn-ea"/>
                </a:rPr>
                <a:t>总部</a:t>
              </a:r>
            </a:p>
          </p:txBody>
        </p:sp>
      </p:grpSp>
      <p:grpSp>
        <p:nvGrpSpPr>
          <p:cNvPr id="91151" name="组合 39"/>
          <p:cNvGrpSpPr/>
          <p:nvPr/>
        </p:nvGrpSpPr>
        <p:grpSpPr bwMode="auto">
          <a:xfrm>
            <a:off x="785916" y="4119581"/>
            <a:ext cx="893763" cy="734772"/>
            <a:chOff x="957378" y="4342732"/>
            <a:chExt cx="782832" cy="735152"/>
          </a:xfrm>
        </p:grpSpPr>
        <p:pic>
          <p:nvPicPr>
            <p:cNvPr id="91206" name="图片 37"/>
            <p:cNvPicPr>
              <a:picLocks noChangeAspect="1"/>
            </p:cNvPicPr>
            <p:nvPr/>
          </p:nvPicPr>
          <p:blipFill>
            <a:blip r:embed="rId4" cstate="print"/>
            <a:srcRect/>
            <a:stretch>
              <a:fillRect/>
            </a:stretch>
          </p:blipFill>
          <p:spPr bwMode="auto">
            <a:xfrm>
              <a:off x="1062340" y="4342732"/>
              <a:ext cx="562998" cy="524991"/>
            </a:xfrm>
            <a:prstGeom prst="rect">
              <a:avLst/>
            </a:prstGeom>
            <a:noFill/>
            <a:ln w="9525">
              <a:noFill/>
              <a:miter lim="800000"/>
              <a:headEnd/>
              <a:tailEnd/>
            </a:ln>
          </p:spPr>
        </p:pic>
        <p:sp>
          <p:nvSpPr>
            <p:cNvPr id="39" name="文本框 38"/>
            <p:cNvSpPr txBox="1"/>
            <p:nvPr/>
          </p:nvSpPr>
          <p:spPr>
            <a:xfrm>
              <a:off x="957378" y="4801516"/>
              <a:ext cx="782832" cy="276368"/>
            </a:xfrm>
            <a:prstGeom prst="rect">
              <a:avLst/>
            </a:prstGeom>
            <a:noFill/>
          </p:spPr>
          <p:txBody>
            <a:bodyPr>
              <a:spAutoFit/>
            </a:bodyPr>
            <a:lstStyle/>
            <a:p>
              <a:pPr algn="ctr">
                <a:buFont typeface="Arial" panose="020B0604020202020204" pitchFamily="34" charset="0"/>
                <a:buNone/>
                <a:defRPr/>
              </a:pPr>
              <a:r>
                <a:rPr lang="zh-CN" altLang="en-US" sz="1200" dirty="0">
                  <a:latin typeface="+mn-ea"/>
                  <a:ea typeface="+mn-ea"/>
                </a:rPr>
                <a:t>分公司</a:t>
              </a:r>
            </a:p>
          </p:txBody>
        </p:sp>
      </p:grpSp>
      <p:grpSp>
        <p:nvGrpSpPr>
          <p:cNvPr id="91152" name="组合 42"/>
          <p:cNvGrpSpPr/>
          <p:nvPr/>
        </p:nvGrpSpPr>
        <p:grpSpPr bwMode="auto">
          <a:xfrm>
            <a:off x="1675731" y="4119578"/>
            <a:ext cx="722313" cy="728662"/>
            <a:chOff x="1092138" y="5155133"/>
            <a:chExt cx="587138" cy="727365"/>
          </a:xfrm>
        </p:grpSpPr>
        <p:pic>
          <p:nvPicPr>
            <p:cNvPr id="91204" name="图片 40"/>
            <p:cNvPicPr>
              <a:picLocks noChangeAspect="1"/>
            </p:cNvPicPr>
            <p:nvPr/>
          </p:nvPicPr>
          <p:blipFill>
            <a:blip r:embed="rId5" cstate="print"/>
            <a:srcRect/>
            <a:stretch>
              <a:fillRect/>
            </a:stretch>
          </p:blipFill>
          <p:spPr bwMode="auto">
            <a:xfrm>
              <a:off x="1141325" y="5155133"/>
              <a:ext cx="412910" cy="506115"/>
            </a:xfrm>
            <a:prstGeom prst="rect">
              <a:avLst/>
            </a:prstGeom>
            <a:noFill/>
            <a:ln w="9525">
              <a:noFill/>
              <a:miter lim="800000"/>
              <a:headEnd/>
              <a:tailEnd/>
            </a:ln>
          </p:spPr>
        </p:pic>
        <p:sp>
          <p:nvSpPr>
            <p:cNvPr id="42" name="文本框 41"/>
            <p:cNvSpPr txBox="1"/>
            <p:nvPr/>
          </p:nvSpPr>
          <p:spPr>
            <a:xfrm>
              <a:off x="1092138" y="5605180"/>
              <a:ext cx="587138" cy="277318"/>
            </a:xfrm>
            <a:prstGeom prst="rect">
              <a:avLst/>
            </a:prstGeom>
            <a:noFill/>
          </p:spPr>
          <p:txBody>
            <a:bodyPr>
              <a:spAutoFit/>
            </a:bodyPr>
            <a:lstStyle/>
            <a:p>
              <a:pPr algn="ctr">
                <a:buFont typeface="Arial" panose="020B0604020202020204" pitchFamily="34" charset="0"/>
                <a:buNone/>
                <a:defRPr/>
              </a:pPr>
              <a:r>
                <a:rPr lang="zh-CN" altLang="en-US" sz="1200" dirty="0">
                  <a:latin typeface="+mn-ea"/>
                  <a:ea typeface="+mn-ea"/>
                </a:rPr>
                <a:t>门店</a:t>
              </a:r>
            </a:p>
          </p:txBody>
        </p:sp>
      </p:grpSp>
      <p:grpSp>
        <p:nvGrpSpPr>
          <p:cNvPr id="91153" name="组合 48"/>
          <p:cNvGrpSpPr/>
          <p:nvPr/>
        </p:nvGrpSpPr>
        <p:grpSpPr bwMode="auto">
          <a:xfrm>
            <a:off x="2330301" y="4121772"/>
            <a:ext cx="741363" cy="917575"/>
            <a:chOff x="143508" y="3577289"/>
            <a:chExt cx="741297" cy="917144"/>
          </a:xfrm>
        </p:grpSpPr>
        <p:pic>
          <p:nvPicPr>
            <p:cNvPr id="91202" name="图片 43"/>
            <p:cNvPicPr>
              <a:picLocks noChangeAspect="1"/>
            </p:cNvPicPr>
            <p:nvPr/>
          </p:nvPicPr>
          <p:blipFill>
            <a:blip r:embed="rId6" cstate="print"/>
            <a:srcRect/>
            <a:stretch>
              <a:fillRect/>
            </a:stretch>
          </p:blipFill>
          <p:spPr bwMode="auto">
            <a:xfrm>
              <a:off x="251520" y="3577289"/>
              <a:ext cx="567846" cy="535787"/>
            </a:xfrm>
            <a:prstGeom prst="rect">
              <a:avLst/>
            </a:prstGeom>
            <a:noFill/>
            <a:ln w="9525">
              <a:noFill/>
              <a:miter lim="800000"/>
              <a:headEnd/>
              <a:tailEnd/>
            </a:ln>
          </p:spPr>
        </p:pic>
        <p:sp>
          <p:nvSpPr>
            <p:cNvPr id="45" name="文本框 44"/>
            <p:cNvSpPr txBox="1"/>
            <p:nvPr/>
          </p:nvSpPr>
          <p:spPr>
            <a:xfrm>
              <a:off x="143508" y="4032687"/>
              <a:ext cx="741297" cy="461746"/>
            </a:xfrm>
            <a:prstGeom prst="rect">
              <a:avLst/>
            </a:prstGeom>
            <a:noFill/>
          </p:spPr>
          <p:txBody>
            <a:bodyPr>
              <a:spAutoFit/>
            </a:bodyPr>
            <a:lstStyle/>
            <a:p>
              <a:pPr algn="ctr">
                <a:buFont typeface="Arial" panose="020B0604020202020204" pitchFamily="34" charset="0"/>
                <a:buNone/>
                <a:defRPr/>
              </a:pPr>
              <a:r>
                <a:rPr lang="zh-CN" altLang="en-US" sz="1200" dirty="0">
                  <a:latin typeface="+mn-ea"/>
                  <a:ea typeface="+mn-ea"/>
                </a:rPr>
                <a:t>经销商</a:t>
              </a:r>
              <a:endParaRPr lang="en-US" altLang="zh-CN" sz="1200" dirty="0">
                <a:latin typeface="+mn-ea"/>
                <a:ea typeface="+mn-ea"/>
              </a:endParaRPr>
            </a:p>
            <a:p>
              <a:pPr algn="ctr">
                <a:buFont typeface="Arial" panose="020B0604020202020204" pitchFamily="34" charset="0"/>
                <a:buNone/>
                <a:defRPr/>
              </a:pPr>
              <a:r>
                <a:rPr lang="zh-CN" altLang="en-US" sz="1200" dirty="0">
                  <a:latin typeface="+mn-ea"/>
                  <a:ea typeface="+mn-ea"/>
                </a:rPr>
                <a:t>加盟商</a:t>
              </a:r>
            </a:p>
          </p:txBody>
        </p:sp>
      </p:grpSp>
      <p:grpSp>
        <p:nvGrpSpPr>
          <p:cNvPr id="91154" name="组合 49"/>
          <p:cNvGrpSpPr/>
          <p:nvPr/>
        </p:nvGrpSpPr>
        <p:grpSpPr bwMode="auto">
          <a:xfrm>
            <a:off x="168898" y="5098231"/>
            <a:ext cx="863601" cy="995065"/>
            <a:chOff x="107503" y="4551435"/>
            <a:chExt cx="863815" cy="995117"/>
          </a:xfrm>
        </p:grpSpPr>
        <p:pic>
          <p:nvPicPr>
            <p:cNvPr id="91200" name="图片 45"/>
            <p:cNvPicPr>
              <a:picLocks noChangeAspect="1"/>
            </p:cNvPicPr>
            <p:nvPr/>
          </p:nvPicPr>
          <p:blipFill>
            <a:blip r:embed="rId7" cstate="print"/>
            <a:srcRect/>
            <a:stretch>
              <a:fillRect/>
            </a:stretch>
          </p:blipFill>
          <p:spPr bwMode="auto">
            <a:xfrm>
              <a:off x="143507" y="4551435"/>
              <a:ext cx="670393" cy="569753"/>
            </a:xfrm>
            <a:prstGeom prst="rect">
              <a:avLst/>
            </a:prstGeom>
            <a:noFill/>
            <a:ln w="9525">
              <a:noFill/>
              <a:miter lim="800000"/>
              <a:headEnd/>
              <a:tailEnd/>
            </a:ln>
          </p:spPr>
        </p:pic>
        <p:sp>
          <p:nvSpPr>
            <p:cNvPr id="47" name="文本框 46"/>
            <p:cNvSpPr txBox="1"/>
            <p:nvPr/>
          </p:nvSpPr>
          <p:spPr>
            <a:xfrm>
              <a:off x="107503" y="5084863"/>
              <a:ext cx="863815" cy="461689"/>
            </a:xfrm>
            <a:prstGeom prst="rect">
              <a:avLst/>
            </a:prstGeom>
            <a:noFill/>
          </p:spPr>
          <p:txBody>
            <a:bodyPr wrap="square">
              <a:spAutoFit/>
            </a:bodyPr>
            <a:lstStyle/>
            <a:p>
              <a:pPr algn="ctr">
                <a:buFont typeface="Arial" panose="020B0604020202020204" pitchFamily="34" charset="0"/>
                <a:buNone/>
                <a:defRPr/>
              </a:pPr>
              <a:r>
                <a:rPr lang="zh-CN" altLang="en-US" sz="1200" dirty="0">
                  <a:latin typeface="+mn-ea"/>
                  <a:ea typeface="+mn-ea"/>
                </a:rPr>
                <a:t>自建</a:t>
              </a:r>
              <a:endParaRPr lang="en-US" altLang="zh-CN" sz="1200" dirty="0">
                <a:latin typeface="+mn-ea"/>
                <a:ea typeface="+mn-ea"/>
              </a:endParaRPr>
            </a:p>
            <a:p>
              <a:pPr algn="ctr">
                <a:buFont typeface="Arial" panose="020B0604020202020204" pitchFamily="34" charset="0"/>
                <a:buNone/>
                <a:defRPr/>
              </a:pPr>
              <a:r>
                <a:rPr lang="zh-CN" altLang="en-US" sz="1200" dirty="0">
                  <a:latin typeface="+mn-ea"/>
                  <a:ea typeface="+mn-ea"/>
                </a:rPr>
                <a:t>配套资源</a:t>
              </a:r>
            </a:p>
          </p:txBody>
        </p:sp>
      </p:grpSp>
      <p:grpSp>
        <p:nvGrpSpPr>
          <p:cNvPr id="91155" name="组合 51"/>
          <p:cNvGrpSpPr/>
          <p:nvPr/>
        </p:nvGrpSpPr>
        <p:grpSpPr bwMode="auto">
          <a:xfrm>
            <a:off x="1026685" y="5144518"/>
            <a:ext cx="893763" cy="910927"/>
            <a:chOff x="102294" y="5587181"/>
            <a:chExt cx="893475" cy="910654"/>
          </a:xfrm>
        </p:grpSpPr>
        <p:pic>
          <p:nvPicPr>
            <p:cNvPr id="91198" name="图片 47"/>
            <p:cNvPicPr>
              <a:picLocks noChangeAspect="1"/>
            </p:cNvPicPr>
            <p:nvPr/>
          </p:nvPicPr>
          <p:blipFill>
            <a:blip r:embed="rId8" cstate="print"/>
            <a:srcRect/>
            <a:stretch>
              <a:fillRect/>
            </a:stretch>
          </p:blipFill>
          <p:spPr bwMode="auto">
            <a:xfrm>
              <a:off x="228001" y="5587181"/>
              <a:ext cx="599583" cy="506115"/>
            </a:xfrm>
            <a:prstGeom prst="rect">
              <a:avLst/>
            </a:prstGeom>
            <a:noFill/>
            <a:ln w="9525">
              <a:noFill/>
              <a:miter lim="800000"/>
              <a:headEnd/>
              <a:tailEnd/>
            </a:ln>
          </p:spPr>
        </p:pic>
        <p:sp>
          <p:nvSpPr>
            <p:cNvPr id="51" name="文本框 50"/>
            <p:cNvSpPr txBox="1"/>
            <p:nvPr/>
          </p:nvSpPr>
          <p:spPr>
            <a:xfrm>
              <a:off x="102294" y="6036308"/>
              <a:ext cx="893475" cy="461527"/>
            </a:xfrm>
            <a:prstGeom prst="rect">
              <a:avLst/>
            </a:prstGeom>
            <a:noFill/>
          </p:spPr>
          <p:txBody>
            <a:bodyPr>
              <a:spAutoFit/>
            </a:bodyPr>
            <a:lstStyle/>
            <a:p>
              <a:pPr algn="ctr">
                <a:buFont typeface="Arial" panose="020B0604020202020204" pitchFamily="34" charset="0"/>
                <a:buNone/>
                <a:defRPr/>
              </a:pPr>
              <a:r>
                <a:rPr lang="zh-CN" altLang="en-US" sz="1200" dirty="0">
                  <a:latin typeface="+mn-ea"/>
                  <a:ea typeface="+mn-ea"/>
                </a:rPr>
                <a:t>自建</a:t>
              </a:r>
              <a:endParaRPr lang="en-US" altLang="zh-CN" sz="1200" dirty="0">
                <a:latin typeface="+mn-ea"/>
                <a:ea typeface="+mn-ea"/>
              </a:endParaRPr>
            </a:p>
            <a:p>
              <a:pPr algn="ctr">
                <a:buFont typeface="Arial" panose="020B0604020202020204" pitchFamily="34" charset="0"/>
                <a:buNone/>
                <a:defRPr/>
              </a:pPr>
              <a:r>
                <a:rPr lang="zh-CN" altLang="en-US" sz="1200" dirty="0">
                  <a:latin typeface="+mn-ea"/>
                  <a:ea typeface="+mn-ea"/>
                </a:rPr>
                <a:t>售后服务</a:t>
              </a:r>
            </a:p>
          </p:txBody>
        </p:sp>
      </p:grpSp>
      <p:pic>
        <p:nvPicPr>
          <p:cNvPr id="91156" name="图片 52"/>
          <p:cNvPicPr>
            <a:picLocks noChangeAspect="1"/>
          </p:cNvPicPr>
          <p:nvPr/>
        </p:nvPicPr>
        <p:blipFill>
          <a:blip r:embed="rId9" cstate="print"/>
          <a:srcRect/>
          <a:stretch>
            <a:fillRect/>
          </a:stretch>
        </p:blipFill>
        <p:spPr bwMode="auto">
          <a:xfrm>
            <a:off x="1423782" y="2308087"/>
            <a:ext cx="1223962" cy="401537"/>
          </a:xfrm>
          <a:prstGeom prst="rect">
            <a:avLst/>
          </a:prstGeom>
          <a:noFill/>
          <a:ln w="9525">
            <a:noFill/>
            <a:miter lim="800000"/>
            <a:headEnd/>
            <a:tailEnd/>
          </a:ln>
        </p:spPr>
      </p:pic>
      <p:pic>
        <p:nvPicPr>
          <p:cNvPr id="91157" name="图片 55"/>
          <p:cNvPicPr>
            <a:picLocks noChangeAspect="1"/>
          </p:cNvPicPr>
          <p:nvPr/>
        </p:nvPicPr>
        <p:blipFill>
          <a:blip r:embed="rId10" cstate="print"/>
          <a:srcRect/>
          <a:stretch>
            <a:fillRect/>
          </a:stretch>
        </p:blipFill>
        <p:spPr bwMode="auto">
          <a:xfrm>
            <a:off x="102792" y="2313000"/>
            <a:ext cx="1223962" cy="365197"/>
          </a:xfrm>
          <a:prstGeom prst="rect">
            <a:avLst/>
          </a:prstGeom>
          <a:noFill/>
          <a:ln w="9525">
            <a:noFill/>
            <a:miter lim="800000"/>
            <a:headEnd/>
            <a:tailEnd/>
          </a:ln>
        </p:spPr>
      </p:pic>
      <p:pic>
        <p:nvPicPr>
          <p:cNvPr id="91158" name="图片 56"/>
          <p:cNvPicPr>
            <a:picLocks noChangeAspect="1"/>
          </p:cNvPicPr>
          <p:nvPr/>
        </p:nvPicPr>
        <p:blipFill>
          <a:blip r:embed="rId11" cstate="print"/>
          <a:srcRect/>
          <a:stretch>
            <a:fillRect/>
          </a:stretch>
        </p:blipFill>
        <p:spPr bwMode="auto">
          <a:xfrm>
            <a:off x="81219" y="3255057"/>
            <a:ext cx="1231900" cy="317959"/>
          </a:xfrm>
          <a:prstGeom prst="rect">
            <a:avLst/>
          </a:prstGeom>
          <a:noFill/>
          <a:ln w="9525">
            <a:noFill/>
            <a:miter lim="800000"/>
            <a:headEnd/>
            <a:tailEnd/>
          </a:ln>
        </p:spPr>
      </p:pic>
      <p:pic>
        <p:nvPicPr>
          <p:cNvPr id="91159" name="图片 58"/>
          <p:cNvPicPr>
            <a:picLocks noChangeAspect="1"/>
          </p:cNvPicPr>
          <p:nvPr/>
        </p:nvPicPr>
        <p:blipFill>
          <a:blip r:embed="rId12" cstate="print"/>
          <a:srcRect/>
          <a:stretch>
            <a:fillRect/>
          </a:stretch>
        </p:blipFill>
        <p:spPr bwMode="auto">
          <a:xfrm>
            <a:off x="1419019" y="2717226"/>
            <a:ext cx="1228725" cy="385184"/>
          </a:xfrm>
          <a:prstGeom prst="rect">
            <a:avLst/>
          </a:prstGeom>
          <a:noFill/>
          <a:ln w="9525">
            <a:noFill/>
            <a:miter lim="800000"/>
            <a:headEnd/>
            <a:tailEnd/>
          </a:ln>
        </p:spPr>
      </p:pic>
      <p:sp>
        <p:nvSpPr>
          <p:cNvPr id="54" name="矩形 53"/>
          <p:cNvSpPr/>
          <p:nvPr/>
        </p:nvSpPr>
        <p:spPr bwMode="auto">
          <a:xfrm>
            <a:off x="465351" y="1685522"/>
            <a:ext cx="911225" cy="431800"/>
          </a:xfrm>
          <a:prstGeom prst="rect">
            <a:avLst/>
          </a:prstGeom>
          <a:noFill/>
          <a:ln w="9525" cap="flat" cmpd="sng" algn="ctr">
            <a:noFill/>
            <a:prstDash val="solid"/>
            <a:round/>
            <a:headEnd type="none" w="med" len="med"/>
            <a:tailEnd type="none" w="med" len="med"/>
          </a:ln>
          <a:effectLst/>
        </p:spPr>
        <p:txBody>
          <a:bodyPr anchor="ctr"/>
          <a:lstStyle/>
          <a:p>
            <a:pPr algn="ctr" eaLnBrk="0" hangingPunct="0">
              <a:defRPr/>
            </a:pPr>
            <a:r>
              <a:rPr lang="zh-CN" altLang="en-US" sz="1400" b="1" dirty="0">
                <a:latin typeface="+mn-ea"/>
                <a:ea typeface="+mn-ea"/>
              </a:rPr>
              <a:t>官方网站</a:t>
            </a:r>
            <a:endParaRPr lang="en-US" altLang="zh-CN" sz="1400" b="1" dirty="0">
              <a:latin typeface="+mn-ea"/>
              <a:ea typeface="+mn-ea"/>
            </a:endParaRPr>
          </a:p>
          <a:p>
            <a:pPr algn="ctr" eaLnBrk="0" hangingPunct="0">
              <a:defRPr/>
            </a:pPr>
            <a:r>
              <a:rPr lang="zh-CN" altLang="en-US" sz="1400" b="1" dirty="0">
                <a:latin typeface="+mn-ea"/>
                <a:ea typeface="+mn-ea"/>
              </a:rPr>
              <a:t>微信商城</a:t>
            </a:r>
          </a:p>
        </p:txBody>
      </p:sp>
      <p:pic>
        <p:nvPicPr>
          <p:cNvPr id="91161" name="图片 61"/>
          <p:cNvPicPr>
            <a:picLocks noChangeAspect="1"/>
          </p:cNvPicPr>
          <p:nvPr/>
        </p:nvPicPr>
        <p:blipFill>
          <a:blip r:embed="rId13" cstate="print"/>
          <a:srcRect/>
          <a:stretch>
            <a:fillRect/>
          </a:stretch>
        </p:blipFill>
        <p:spPr bwMode="auto">
          <a:xfrm>
            <a:off x="85981" y="2735721"/>
            <a:ext cx="1227138" cy="428790"/>
          </a:xfrm>
          <a:prstGeom prst="rect">
            <a:avLst/>
          </a:prstGeom>
          <a:noFill/>
          <a:ln w="9525">
            <a:noFill/>
            <a:miter lim="800000"/>
            <a:headEnd/>
            <a:tailEnd/>
          </a:ln>
        </p:spPr>
      </p:pic>
      <p:pic>
        <p:nvPicPr>
          <p:cNvPr id="91162" name="图片 63"/>
          <p:cNvPicPr>
            <a:picLocks noChangeAspect="1"/>
          </p:cNvPicPr>
          <p:nvPr/>
        </p:nvPicPr>
        <p:blipFill>
          <a:blip r:embed="rId14" cstate="print"/>
          <a:srcRect/>
          <a:stretch>
            <a:fillRect/>
          </a:stretch>
        </p:blipFill>
        <p:spPr bwMode="auto">
          <a:xfrm>
            <a:off x="9293224" y="2323728"/>
            <a:ext cx="1411288" cy="457200"/>
          </a:xfrm>
          <a:prstGeom prst="rect">
            <a:avLst/>
          </a:prstGeom>
          <a:noFill/>
          <a:ln w="9525">
            <a:noFill/>
            <a:miter lim="800000"/>
            <a:headEnd/>
            <a:tailEnd/>
          </a:ln>
        </p:spPr>
      </p:pic>
      <p:pic>
        <p:nvPicPr>
          <p:cNvPr id="91163" name="图片 64"/>
          <p:cNvPicPr>
            <a:picLocks noChangeAspect="1"/>
          </p:cNvPicPr>
          <p:nvPr/>
        </p:nvPicPr>
        <p:blipFill>
          <a:blip r:embed="rId15" cstate="print"/>
          <a:srcRect/>
          <a:stretch>
            <a:fillRect/>
          </a:stretch>
        </p:blipFill>
        <p:spPr bwMode="auto">
          <a:xfrm>
            <a:off x="11081047" y="1309266"/>
            <a:ext cx="1063625" cy="463550"/>
          </a:xfrm>
          <a:prstGeom prst="rect">
            <a:avLst/>
          </a:prstGeom>
          <a:noFill/>
          <a:ln w="9525">
            <a:noFill/>
            <a:miter lim="800000"/>
            <a:headEnd/>
            <a:tailEnd/>
          </a:ln>
        </p:spPr>
      </p:pic>
      <p:pic>
        <p:nvPicPr>
          <p:cNvPr id="91164" name="图片 65"/>
          <p:cNvPicPr>
            <a:picLocks noChangeAspect="1"/>
          </p:cNvPicPr>
          <p:nvPr/>
        </p:nvPicPr>
        <p:blipFill>
          <a:blip r:embed="rId16" cstate="print"/>
          <a:srcRect/>
          <a:stretch>
            <a:fillRect/>
          </a:stretch>
        </p:blipFill>
        <p:spPr bwMode="auto">
          <a:xfrm>
            <a:off x="10733384" y="2291408"/>
            <a:ext cx="1411288" cy="417512"/>
          </a:xfrm>
          <a:prstGeom prst="rect">
            <a:avLst/>
          </a:prstGeom>
          <a:noFill/>
          <a:ln w="9525">
            <a:noFill/>
            <a:miter lim="800000"/>
            <a:headEnd/>
            <a:tailEnd/>
          </a:ln>
        </p:spPr>
      </p:pic>
      <p:pic>
        <p:nvPicPr>
          <p:cNvPr id="91165" name="图片 66"/>
          <p:cNvPicPr>
            <a:picLocks noChangeAspect="1"/>
          </p:cNvPicPr>
          <p:nvPr/>
        </p:nvPicPr>
        <p:blipFill>
          <a:blip r:embed="rId17" cstate="print"/>
          <a:srcRect/>
          <a:stretch>
            <a:fillRect/>
          </a:stretch>
        </p:blipFill>
        <p:spPr bwMode="auto">
          <a:xfrm>
            <a:off x="10128448" y="1844824"/>
            <a:ext cx="2060307" cy="461963"/>
          </a:xfrm>
          <a:prstGeom prst="rect">
            <a:avLst/>
          </a:prstGeom>
          <a:noFill/>
          <a:ln w="9525">
            <a:noFill/>
            <a:miter lim="800000"/>
            <a:headEnd/>
            <a:tailEnd/>
          </a:ln>
        </p:spPr>
      </p:pic>
      <p:pic>
        <p:nvPicPr>
          <p:cNvPr id="91166" name="图片 68"/>
          <p:cNvPicPr>
            <a:picLocks noChangeAspect="1"/>
          </p:cNvPicPr>
          <p:nvPr/>
        </p:nvPicPr>
        <p:blipFill>
          <a:blip r:embed="rId18" cstate="print"/>
          <a:srcRect/>
          <a:stretch>
            <a:fillRect/>
          </a:stretch>
        </p:blipFill>
        <p:spPr bwMode="auto">
          <a:xfrm>
            <a:off x="9016650" y="3177901"/>
            <a:ext cx="1408113" cy="433388"/>
          </a:xfrm>
          <a:prstGeom prst="rect">
            <a:avLst/>
          </a:prstGeom>
          <a:noFill/>
          <a:ln w="9525">
            <a:noFill/>
            <a:miter lim="800000"/>
            <a:headEnd/>
            <a:tailEnd/>
          </a:ln>
        </p:spPr>
      </p:pic>
      <p:pic>
        <p:nvPicPr>
          <p:cNvPr id="91167" name="图片 69"/>
          <p:cNvPicPr>
            <a:picLocks noChangeAspect="1"/>
          </p:cNvPicPr>
          <p:nvPr/>
        </p:nvPicPr>
        <p:blipFill>
          <a:blip r:embed="rId19" cstate="print"/>
          <a:srcRect/>
          <a:stretch>
            <a:fillRect/>
          </a:stretch>
        </p:blipFill>
        <p:spPr bwMode="auto">
          <a:xfrm>
            <a:off x="9068309" y="3667052"/>
            <a:ext cx="1411288" cy="433388"/>
          </a:xfrm>
          <a:prstGeom prst="rect">
            <a:avLst/>
          </a:prstGeom>
          <a:noFill/>
          <a:ln w="9525">
            <a:noFill/>
            <a:miter lim="800000"/>
            <a:headEnd/>
            <a:tailEnd/>
          </a:ln>
        </p:spPr>
      </p:pic>
      <p:pic>
        <p:nvPicPr>
          <p:cNvPr id="91168" name="图片 70"/>
          <p:cNvPicPr>
            <a:picLocks noChangeAspect="1"/>
          </p:cNvPicPr>
          <p:nvPr/>
        </p:nvPicPr>
        <p:blipFill>
          <a:blip r:embed="rId20" cstate="print"/>
          <a:srcRect/>
          <a:stretch>
            <a:fillRect/>
          </a:stretch>
        </p:blipFill>
        <p:spPr bwMode="auto">
          <a:xfrm>
            <a:off x="9074808" y="4227686"/>
            <a:ext cx="1520825" cy="425450"/>
          </a:xfrm>
          <a:prstGeom prst="rect">
            <a:avLst/>
          </a:prstGeom>
          <a:noFill/>
          <a:ln w="9525">
            <a:noFill/>
            <a:miter lim="800000"/>
            <a:headEnd/>
            <a:tailEnd/>
          </a:ln>
        </p:spPr>
      </p:pic>
      <p:grpSp>
        <p:nvGrpSpPr>
          <p:cNvPr id="91170" name="组合 81"/>
          <p:cNvGrpSpPr/>
          <p:nvPr/>
        </p:nvGrpSpPr>
        <p:grpSpPr bwMode="auto">
          <a:xfrm>
            <a:off x="1487488" y="6050430"/>
            <a:ext cx="1271575" cy="813719"/>
            <a:chOff x="1118611" y="6010008"/>
            <a:chExt cx="1273192" cy="815159"/>
          </a:xfrm>
        </p:grpSpPr>
        <p:pic>
          <p:nvPicPr>
            <p:cNvPr id="91196" name="图片 77"/>
            <p:cNvPicPr>
              <a:picLocks noChangeAspect="1"/>
            </p:cNvPicPr>
            <p:nvPr/>
          </p:nvPicPr>
          <p:blipFill>
            <a:blip r:embed="rId21" cstate="print"/>
            <a:srcRect/>
            <a:stretch>
              <a:fillRect/>
            </a:stretch>
          </p:blipFill>
          <p:spPr bwMode="auto">
            <a:xfrm>
              <a:off x="1508912" y="6010008"/>
              <a:ext cx="575915" cy="461646"/>
            </a:xfrm>
            <a:prstGeom prst="rect">
              <a:avLst/>
            </a:prstGeom>
            <a:noFill/>
            <a:ln w="9525">
              <a:noFill/>
              <a:miter lim="800000"/>
              <a:headEnd/>
              <a:tailEnd/>
            </a:ln>
          </p:spPr>
        </p:pic>
        <p:sp>
          <p:nvSpPr>
            <p:cNvPr id="81" name="文本框 80"/>
            <p:cNvSpPr txBox="1"/>
            <p:nvPr/>
          </p:nvSpPr>
          <p:spPr>
            <a:xfrm>
              <a:off x="1118611" y="6501430"/>
              <a:ext cx="1273192" cy="323737"/>
            </a:xfrm>
            <a:prstGeom prst="rect">
              <a:avLst/>
            </a:prstGeom>
            <a:noFill/>
          </p:spPr>
          <p:txBody>
            <a:bodyPr wrap="square">
              <a:spAutoFit/>
            </a:bodyPr>
            <a:lstStyle/>
            <a:p>
              <a:pPr algn="ctr">
                <a:buFont typeface="Arial" panose="020B0604020202020204" pitchFamily="34" charset="0"/>
                <a:buNone/>
                <a:defRPr/>
              </a:pPr>
              <a:endParaRPr lang="zh-CN" altLang="en-US" sz="1500" b="1" dirty="0">
                <a:latin typeface="+mn-ea"/>
                <a:ea typeface="+mn-ea"/>
              </a:endParaRPr>
            </a:p>
          </p:txBody>
        </p:sp>
      </p:grpSp>
      <p:grpSp>
        <p:nvGrpSpPr>
          <p:cNvPr id="91171" name="组合 88"/>
          <p:cNvGrpSpPr/>
          <p:nvPr/>
        </p:nvGrpSpPr>
        <p:grpSpPr bwMode="auto">
          <a:xfrm>
            <a:off x="2425229" y="5952354"/>
            <a:ext cx="1006475" cy="839787"/>
            <a:chOff x="1974801" y="6072532"/>
            <a:chExt cx="1006457" cy="840365"/>
          </a:xfrm>
        </p:grpSpPr>
        <p:pic>
          <p:nvPicPr>
            <p:cNvPr id="91194" name="图片 82"/>
            <p:cNvPicPr>
              <a:picLocks noChangeAspect="1"/>
            </p:cNvPicPr>
            <p:nvPr/>
          </p:nvPicPr>
          <p:blipFill>
            <a:blip r:embed="rId22" cstate="print"/>
            <a:srcRect/>
            <a:stretch>
              <a:fillRect/>
            </a:stretch>
          </p:blipFill>
          <p:spPr bwMode="auto">
            <a:xfrm>
              <a:off x="2238299" y="6072532"/>
              <a:ext cx="533501" cy="519246"/>
            </a:xfrm>
            <a:prstGeom prst="rect">
              <a:avLst/>
            </a:prstGeom>
            <a:noFill/>
            <a:ln w="9525">
              <a:noFill/>
              <a:miter lim="800000"/>
              <a:headEnd/>
              <a:tailEnd/>
            </a:ln>
          </p:spPr>
        </p:pic>
        <p:sp>
          <p:nvSpPr>
            <p:cNvPr id="84" name="文本框 83"/>
            <p:cNvSpPr txBox="1"/>
            <p:nvPr/>
          </p:nvSpPr>
          <p:spPr>
            <a:xfrm>
              <a:off x="1974801" y="6590413"/>
              <a:ext cx="1006457" cy="322484"/>
            </a:xfrm>
            <a:prstGeom prst="rect">
              <a:avLst/>
            </a:prstGeom>
            <a:noFill/>
          </p:spPr>
          <p:txBody>
            <a:bodyPr>
              <a:spAutoFit/>
            </a:bodyPr>
            <a:lstStyle/>
            <a:p>
              <a:pPr algn="ctr">
                <a:buFont typeface="Arial" panose="020B0604020202020204" pitchFamily="34" charset="0"/>
                <a:buNone/>
                <a:defRPr/>
              </a:pPr>
              <a:r>
                <a:rPr lang="zh-CN" altLang="en-US" sz="1500" b="1" dirty="0">
                  <a:latin typeface="+mn-ea"/>
                  <a:ea typeface="+mn-ea"/>
                </a:rPr>
                <a:t>加盟店</a:t>
              </a:r>
            </a:p>
          </p:txBody>
        </p:sp>
      </p:grpSp>
      <p:grpSp>
        <p:nvGrpSpPr>
          <p:cNvPr id="91172" name="组合 89"/>
          <p:cNvGrpSpPr/>
          <p:nvPr/>
        </p:nvGrpSpPr>
        <p:grpSpPr bwMode="auto">
          <a:xfrm>
            <a:off x="4358333" y="5998391"/>
            <a:ext cx="1017587" cy="793750"/>
            <a:chOff x="2833739" y="6125296"/>
            <a:chExt cx="1018014" cy="794536"/>
          </a:xfrm>
        </p:grpSpPr>
        <p:pic>
          <p:nvPicPr>
            <p:cNvPr id="91192" name="图片 84"/>
            <p:cNvPicPr>
              <a:picLocks noChangeAspect="1"/>
            </p:cNvPicPr>
            <p:nvPr/>
          </p:nvPicPr>
          <p:blipFill>
            <a:blip r:embed="rId23" cstate="print"/>
            <a:srcRect/>
            <a:stretch>
              <a:fillRect/>
            </a:stretch>
          </p:blipFill>
          <p:spPr bwMode="auto">
            <a:xfrm>
              <a:off x="3011664" y="6125296"/>
              <a:ext cx="552224" cy="496000"/>
            </a:xfrm>
            <a:prstGeom prst="rect">
              <a:avLst/>
            </a:prstGeom>
            <a:noFill/>
            <a:ln w="9525">
              <a:noFill/>
              <a:miter lim="800000"/>
              <a:headEnd/>
              <a:tailEnd/>
            </a:ln>
          </p:spPr>
        </p:pic>
        <p:sp>
          <p:nvSpPr>
            <p:cNvPr id="86" name="文本框 85"/>
            <p:cNvSpPr txBox="1"/>
            <p:nvPr/>
          </p:nvSpPr>
          <p:spPr>
            <a:xfrm>
              <a:off x="2833739" y="6597251"/>
              <a:ext cx="1018014" cy="322581"/>
            </a:xfrm>
            <a:prstGeom prst="rect">
              <a:avLst/>
            </a:prstGeom>
            <a:noFill/>
          </p:spPr>
          <p:txBody>
            <a:bodyPr>
              <a:spAutoFit/>
            </a:bodyPr>
            <a:lstStyle/>
            <a:p>
              <a:pPr algn="ctr">
                <a:buFont typeface="Arial" panose="020B0604020202020204" pitchFamily="34" charset="0"/>
                <a:buNone/>
                <a:defRPr/>
              </a:pPr>
              <a:r>
                <a:rPr lang="zh-CN" altLang="en-US" sz="1500" b="1" dirty="0">
                  <a:latin typeface="+mn-ea"/>
                  <a:ea typeface="+mn-ea"/>
                </a:rPr>
                <a:t>电商</a:t>
              </a:r>
            </a:p>
          </p:txBody>
        </p:sp>
      </p:grpSp>
      <p:grpSp>
        <p:nvGrpSpPr>
          <p:cNvPr id="91173" name="组合 90"/>
          <p:cNvGrpSpPr/>
          <p:nvPr/>
        </p:nvGrpSpPr>
        <p:grpSpPr bwMode="auto">
          <a:xfrm>
            <a:off x="5529642" y="5916526"/>
            <a:ext cx="1142422" cy="875615"/>
            <a:chOff x="3916866" y="6051162"/>
            <a:chExt cx="1143059" cy="875646"/>
          </a:xfrm>
        </p:grpSpPr>
        <p:pic>
          <p:nvPicPr>
            <p:cNvPr id="91190" name="图片 86"/>
            <p:cNvPicPr>
              <a:picLocks noChangeAspect="1"/>
            </p:cNvPicPr>
            <p:nvPr/>
          </p:nvPicPr>
          <p:blipFill>
            <a:blip r:embed="rId24" cstate="print"/>
            <a:srcRect/>
            <a:stretch>
              <a:fillRect/>
            </a:stretch>
          </p:blipFill>
          <p:spPr bwMode="auto">
            <a:xfrm>
              <a:off x="4334486" y="6051162"/>
              <a:ext cx="358007" cy="570134"/>
            </a:xfrm>
            <a:prstGeom prst="rect">
              <a:avLst/>
            </a:prstGeom>
            <a:noFill/>
            <a:ln w="9525">
              <a:noFill/>
              <a:miter lim="800000"/>
              <a:headEnd/>
              <a:tailEnd/>
            </a:ln>
          </p:spPr>
        </p:pic>
        <p:sp>
          <p:nvSpPr>
            <p:cNvPr id="88" name="文本框 87"/>
            <p:cNvSpPr txBox="1"/>
            <p:nvPr/>
          </p:nvSpPr>
          <p:spPr>
            <a:xfrm>
              <a:off x="3916866" y="6603632"/>
              <a:ext cx="1143059" cy="323176"/>
            </a:xfrm>
            <a:prstGeom prst="rect">
              <a:avLst/>
            </a:prstGeom>
            <a:noFill/>
          </p:spPr>
          <p:txBody>
            <a:bodyPr wrap="square">
              <a:spAutoFit/>
            </a:bodyPr>
            <a:lstStyle/>
            <a:p>
              <a:pPr algn="ctr">
                <a:buFont typeface="Arial" panose="020B0604020202020204" pitchFamily="34" charset="0"/>
                <a:buNone/>
                <a:defRPr/>
              </a:pPr>
              <a:r>
                <a:rPr lang="zh-CN" altLang="en-US" sz="1500" b="1" dirty="0">
                  <a:latin typeface="+mn-ea"/>
                  <a:ea typeface="+mn-ea"/>
                </a:rPr>
                <a:t>个人</a:t>
              </a:r>
            </a:p>
          </p:txBody>
        </p:sp>
      </p:grpSp>
      <p:grpSp>
        <p:nvGrpSpPr>
          <p:cNvPr id="91174" name="组合 95"/>
          <p:cNvGrpSpPr/>
          <p:nvPr/>
        </p:nvGrpSpPr>
        <p:grpSpPr bwMode="auto">
          <a:xfrm>
            <a:off x="4881570" y="5994297"/>
            <a:ext cx="1214430" cy="797844"/>
            <a:chOff x="5223579" y="6124849"/>
            <a:chExt cx="1215212" cy="798494"/>
          </a:xfrm>
        </p:grpSpPr>
        <p:sp>
          <p:nvSpPr>
            <p:cNvPr id="93" name="文本框 92"/>
            <p:cNvSpPr txBox="1"/>
            <p:nvPr/>
          </p:nvSpPr>
          <p:spPr>
            <a:xfrm>
              <a:off x="5223579" y="6599915"/>
              <a:ext cx="1215212" cy="323428"/>
            </a:xfrm>
            <a:prstGeom prst="rect">
              <a:avLst/>
            </a:prstGeom>
            <a:noFill/>
          </p:spPr>
          <p:txBody>
            <a:bodyPr wrap="square">
              <a:spAutoFit/>
            </a:bodyPr>
            <a:lstStyle/>
            <a:p>
              <a:pPr algn="ctr">
                <a:buFont typeface="Arial" panose="020B0604020202020204" pitchFamily="34" charset="0"/>
                <a:buNone/>
                <a:defRPr/>
              </a:pPr>
              <a:r>
                <a:rPr lang="zh-CN" altLang="en-US" sz="1500" b="1" dirty="0">
                  <a:latin typeface="+mn-ea"/>
                  <a:ea typeface="+mn-ea"/>
                </a:rPr>
                <a:t>经销商</a:t>
              </a:r>
            </a:p>
          </p:txBody>
        </p:sp>
        <p:pic>
          <p:nvPicPr>
            <p:cNvPr id="91189" name="图片 93"/>
            <p:cNvPicPr>
              <a:picLocks noChangeAspect="1"/>
            </p:cNvPicPr>
            <p:nvPr/>
          </p:nvPicPr>
          <p:blipFill>
            <a:blip r:embed="rId25" cstate="print"/>
            <a:srcRect/>
            <a:stretch>
              <a:fillRect/>
            </a:stretch>
          </p:blipFill>
          <p:spPr bwMode="auto">
            <a:xfrm>
              <a:off x="5580112" y="6124849"/>
              <a:ext cx="561558" cy="484110"/>
            </a:xfrm>
            <a:prstGeom prst="rect">
              <a:avLst/>
            </a:prstGeom>
            <a:noFill/>
            <a:ln w="9525">
              <a:noFill/>
              <a:miter lim="800000"/>
              <a:headEnd/>
              <a:tailEnd/>
            </a:ln>
          </p:spPr>
        </p:pic>
      </p:grpSp>
      <p:sp>
        <p:nvSpPr>
          <p:cNvPr id="98" name="矩形 97"/>
          <p:cNvSpPr/>
          <p:nvPr/>
        </p:nvSpPr>
        <p:spPr bwMode="auto">
          <a:xfrm>
            <a:off x="10704512" y="2837650"/>
            <a:ext cx="1504977" cy="2031510"/>
          </a:xfrm>
          <a:prstGeom prst="rect">
            <a:avLst/>
          </a:prstGeom>
          <a:noFill/>
          <a:ln w="9525" cap="flat" cmpd="sng" algn="ctr">
            <a:noFill/>
            <a:prstDash val="solid"/>
            <a:round/>
            <a:headEnd type="none" w="med" len="med"/>
            <a:tailEnd type="none" w="med" len="med"/>
          </a:ln>
          <a:effectLst/>
        </p:spPr>
        <p:txBody>
          <a:bodyPr anchor="ctr"/>
          <a:lstStyle/>
          <a:p>
            <a:pPr algn="ctr" eaLnBrk="0" hangingPunct="0">
              <a:defRPr/>
            </a:pPr>
            <a:r>
              <a:rPr lang="zh-CN" altLang="en-US" sz="2000" b="1" dirty="0">
                <a:latin typeface="+mn-ea"/>
                <a:ea typeface="+mn-ea"/>
              </a:rPr>
              <a:t>资金流</a:t>
            </a:r>
            <a:endParaRPr lang="en-US" altLang="zh-CN" sz="2000" b="1" dirty="0">
              <a:latin typeface="+mn-ea"/>
              <a:ea typeface="+mn-ea"/>
            </a:endParaRPr>
          </a:p>
          <a:p>
            <a:pPr algn="ctr" eaLnBrk="0" hangingPunct="0">
              <a:defRPr/>
            </a:pPr>
            <a:r>
              <a:rPr lang="zh-CN" altLang="en-US" sz="2000" b="1" dirty="0">
                <a:latin typeface="+mn-ea"/>
                <a:ea typeface="+mn-ea"/>
              </a:rPr>
              <a:t>投资融资</a:t>
            </a:r>
            <a:endParaRPr lang="en-US" altLang="zh-CN" sz="2000" b="1" dirty="0">
              <a:latin typeface="+mn-ea"/>
              <a:ea typeface="+mn-ea"/>
            </a:endParaRPr>
          </a:p>
          <a:p>
            <a:pPr algn="ctr" eaLnBrk="0" hangingPunct="0">
              <a:defRPr/>
            </a:pPr>
            <a:r>
              <a:rPr lang="zh-CN" altLang="en-US" sz="2000" b="1" dirty="0">
                <a:latin typeface="+mn-ea"/>
                <a:ea typeface="+mn-ea"/>
              </a:rPr>
              <a:t>分期消费</a:t>
            </a:r>
            <a:endParaRPr lang="en-US" altLang="zh-CN" sz="2000" b="1" dirty="0">
              <a:latin typeface="+mn-ea"/>
              <a:ea typeface="+mn-ea"/>
            </a:endParaRPr>
          </a:p>
          <a:p>
            <a:pPr algn="ctr" eaLnBrk="0" hangingPunct="0">
              <a:defRPr/>
            </a:pPr>
            <a:r>
              <a:rPr lang="zh-CN" altLang="en-US" sz="2000" b="1" dirty="0">
                <a:latin typeface="+mn-ea"/>
                <a:ea typeface="+mn-ea"/>
              </a:rPr>
              <a:t>长期贷款</a:t>
            </a:r>
            <a:endParaRPr lang="en-US" altLang="zh-CN" sz="2000" b="1" dirty="0">
              <a:latin typeface="+mn-ea"/>
              <a:ea typeface="+mn-ea"/>
            </a:endParaRPr>
          </a:p>
          <a:p>
            <a:pPr algn="ctr" eaLnBrk="0" hangingPunct="0">
              <a:defRPr/>
            </a:pPr>
            <a:r>
              <a:rPr lang="zh-CN" altLang="en-US" sz="2000" b="1" dirty="0">
                <a:latin typeface="+mn-ea"/>
                <a:ea typeface="+mn-ea"/>
              </a:rPr>
              <a:t>短期贷款</a:t>
            </a:r>
            <a:endParaRPr lang="en-US" altLang="zh-CN" sz="2000" b="1" dirty="0">
              <a:latin typeface="+mn-ea"/>
              <a:ea typeface="+mn-ea"/>
            </a:endParaRPr>
          </a:p>
          <a:p>
            <a:pPr algn="ctr" eaLnBrk="0" hangingPunct="0">
              <a:defRPr/>
            </a:pPr>
            <a:r>
              <a:rPr lang="zh-CN" altLang="en-US" sz="2000" b="1" dirty="0">
                <a:latin typeface="+mn-ea"/>
                <a:ea typeface="+mn-ea"/>
              </a:rPr>
              <a:t>众筹、票据</a:t>
            </a:r>
            <a:endParaRPr lang="en-US" altLang="zh-CN" sz="2000" b="1" dirty="0">
              <a:latin typeface="+mn-ea"/>
              <a:ea typeface="+mn-ea"/>
            </a:endParaRPr>
          </a:p>
        </p:txBody>
      </p:sp>
      <p:sp>
        <p:nvSpPr>
          <p:cNvPr id="85" name="矩形 84"/>
          <p:cNvSpPr/>
          <p:nvPr/>
        </p:nvSpPr>
        <p:spPr bwMode="auto">
          <a:xfrm>
            <a:off x="10668117" y="5805264"/>
            <a:ext cx="1692579" cy="431800"/>
          </a:xfrm>
          <a:prstGeom prst="rect">
            <a:avLst/>
          </a:prstGeom>
          <a:noFill/>
          <a:ln w="9525" cap="flat" cmpd="sng" algn="ctr">
            <a:noFill/>
            <a:prstDash val="solid"/>
            <a:round/>
            <a:headEnd type="none" w="med" len="med"/>
            <a:tailEnd type="none" w="med" len="med"/>
          </a:ln>
          <a:effectLst/>
        </p:spPr>
        <p:txBody>
          <a:bodyPr anchor="ctr"/>
          <a:lstStyle/>
          <a:p>
            <a:pPr algn="ctr" eaLnBrk="0" hangingPunct="0">
              <a:defRPr/>
            </a:pPr>
            <a:r>
              <a:rPr lang="zh-CN" altLang="en-US" sz="2000" b="1" dirty="0">
                <a:latin typeface="+mn-ea"/>
                <a:ea typeface="+mn-ea"/>
              </a:rPr>
              <a:t>仓储、物流</a:t>
            </a:r>
            <a:endParaRPr lang="en-US" altLang="zh-CN" sz="2000" b="1" dirty="0">
              <a:latin typeface="+mn-ea"/>
              <a:ea typeface="+mn-ea"/>
            </a:endParaRPr>
          </a:p>
        </p:txBody>
      </p:sp>
      <p:pic>
        <p:nvPicPr>
          <p:cNvPr id="96" name="图片 95"/>
          <p:cNvPicPr>
            <a:picLocks noChangeAspect="1"/>
          </p:cNvPicPr>
          <p:nvPr/>
        </p:nvPicPr>
        <p:blipFill>
          <a:blip r:embed="rId26" cstate="print"/>
          <a:stretch>
            <a:fillRect/>
          </a:stretch>
        </p:blipFill>
        <p:spPr>
          <a:xfrm>
            <a:off x="4556988" y="1582474"/>
            <a:ext cx="900940" cy="406367"/>
          </a:xfrm>
          <a:prstGeom prst="rect">
            <a:avLst/>
          </a:prstGeom>
        </p:spPr>
      </p:pic>
      <p:pic>
        <p:nvPicPr>
          <p:cNvPr id="97" name="图片 96"/>
          <p:cNvPicPr>
            <a:picLocks noChangeAspect="1"/>
          </p:cNvPicPr>
          <p:nvPr/>
        </p:nvPicPr>
        <p:blipFill>
          <a:blip r:embed="rId27" cstate="print"/>
          <a:stretch>
            <a:fillRect/>
          </a:stretch>
        </p:blipFill>
        <p:spPr>
          <a:xfrm>
            <a:off x="2647744" y="1594120"/>
            <a:ext cx="900940" cy="394721"/>
          </a:xfrm>
          <a:prstGeom prst="rect">
            <a:avLst/>
          </a:prstGeom>
        </p:spPr>
      </p:pic>
      <p:pic>
        <p:nvPicPr>
          <p:cNvPr id="99" name="图片 98"/>
          <p:cNvPicPr>
            <a:picLocks noChangeAspect="1"/>
          </p:cNvPicPr>
          <p:nvPr/>
        </p:nvPicPr>
        <p:blipFill>
          <a:blip r:embed="rId28" cstate="print"/>
          <a:stretch>
            <a:fillRect/>
          </a:stretch>
        </p:blipFill>
        <p:spPr>
          <a:xfrm>
            <a:off x="7813646" y="955110"/>
            <a:ext cx="900940" cy="416673"/>
          </a:xfrm>
          <a:prstGeom prst="rect">
            <a:avLst/>
          </a:prstGeom>
        </p:spPr>
      </p:pic>
      <p:pic>
        <p:nvPicPr>
          <p:cNvPr id="100" name="图片 99"/>
          <p:cNvPicPr>
            <a:picLocks noChangeAspect="1"/>
          </p:cNvPicPr>
          <p:nvPr/>
        </p:nvPicPr>
        <p:blipFill>
          <a:blip r:embed="rId29" cstate="print"/>
          <a:stretch>
            <a:fillRect/>
          </a:stretch>
        </p:blipFill>
        <p:spPr>
          <a:xfrm>
            <a:off x="2592976" y="955110"/>
            <a:ext cx="900940" cy="391942"/>
          </a:xfrm>
          <a:prstGeom prst="rect">
            <a:avLst/>
          </a:prstGeom>
        </p:spPr>
      </p:pic>
      <p:pic>
        <p:nvPicPr>
          <p:cNvPr id="101" name="图片 100"/>
          <p:cNvPicPr>
            <a:picLocks noChangeAspect="1"/>
          </p:cNvPicPr>
          <p:nvPr/>
        </p:nvPicPr>
        <p:blipFill>
          <a:blip r:embed="rId30" cstate="print"/>
          <a:stretch>
            <a:fillRect/>
          </a:stretch>
        </p:blipFill>
        <p:spPr>
          <a:xfrm>
            <a:off x="3899032" y="955110"/>
            <a:ext cx="900940" cy="399106"/>
          </a:xfrm>
          <a:prstGeom prst="rect">
            <a:avLst/>
          </a:prstGeom>
        </p:spPr>
      </p:pic>
      <p:pic>
        <p:nvPicPr>
          <p:cNvPr id="102" name="图片 101"/>
          <p:cNvPicPr>
            <a:picLocks noChangeAspect="1"/>
          </p:cNvPicPr>
          <p:nvPr/>
        </p:nvPicPr>
        <p:blipFill>
          <a:blip r:embed="rId31" cstate="print"/>
          <a:stretch>
            <a:fillRect/>
          </a:stretch>
        </p:blipFill>
        <p:spPr>
          <a:xfrm>
            <a:off x="5205088" y="955110"/>
            <a:ext cx="906213" cy="399107"/>
          </a:xfrm>
          <a:prstGeom prst="rect">
            <a:avLst/>
          </a:prstGeom>
        </p:spPr>
      </p:pic>
      <p:pic>
        <p:nvPicPr>
          <p:cNvPr id="103" name="图片 102"/>
          <p:cNvPicPr>
            <a:picLocks noChangeAspect="1"/>
          </p:cNvPicPr>
          <p:nvPr/>
        </p:nvPicPr>
        <p:blipFill>
          <a:blip r:embed="rId32" cstate="print"/>
          <a:stretch>
            <a:fillRect/>
          </a:stretch>
        </p:blipFill>
        <p:spPr>
          <a:xfrm>
            <a:off x="6516417" y="955110"/>
            <a:ext cx="892113" cy="399107"/>
          </a:xfrm>
          <a:prstGeom prst="rect">
            <a:avLst/>
          </a:prstGeom>
        </p:spPr>
      </p:pic>
      <p:pic>
        <p:nvPicPr>
          <p:cNvPr id="104" name="图片 103"/>
          <p:cNvPicPr>
            <a:picLocks noChangeAspect="1"/>
          </p:cNvPicPr>
          <p:nvPr/>
        </p:nvPicPr>
        <p:blipFill>
          <a:blip r:embed="rId33" cstate="print"/>
          <a:stretch>
            <a:fillRect/>
          </a:stretch>
        </p:blipFill>
        <p:spPr>
          <a:xfrm>
            <a:off x="1284624" y="955110"/>
            <a:ext cx="903236" cy="400147"/>
          </a:xfrm>
          <a:prstGeom prst="rect">
            <a:avLst/>
          </a:prstGeom>
        </p:spPr>
      </p:pic>
      <p:pic>
        <p:nvPicPr>
          <p:cNvPr id="105" name="图片 104"/>
          <p:cNvPicPr>
            <a:picLocks noChangeAspect="1"/>
          </p:cNvPicPr>
          <p:nvPr/>
        </p:nvPicPr>
        <p:blipFill>
          <a:blip r:embed="rId34" cstate="print"/>
          <a:stretch>
            <a:fillRect/>
          </a:stretch>
        </p:blipFill>
        <p:spPr>
          <a:xfrm>
            <a:off x="9119704" y="955110"/>
            <a:ext cx="1112166" cy="417798"/>
          </a:xfrm>
          <a:prstGeom prst="rect">
            <a:avLst/>
          </a:prstGeom>
        </p:spPr>
      </p:pic>
      <p:pic>
        <p:nvPicPr>
          <p:cNvPr id="106" name="图片 105"/>
          <p:cNvPicPr>
            <a:picLocks noChangeAspect="1"/>
          </p:cNvPicPr>
          <p:nvPr/>
        </p:nvPicPr>
        <p:blipFill>
          <a:blip r:embed="rId35" cstate="print"/>
          <a:stretch>
            <a:fillRect/>
          </a:stretch>
        </p:blipFill>
        <p:spPr>
          <a:xfrm>
            <a:off x="6466232" y="1599993"/>
            <a:ext cx="987464" cy="388848"/>
          </a:xfrm>
          <a:prstGeom prst="rect">
            <a:avLst/>
          </a:prstGeom>
        </p:spPr>
      </p:pic>
      <p:pic>
        <p:nvPicPr>
          <p:cNvPr id="107" name="图片 106"/>
          <p:cNvPicPr>
            <a:picLocks noChangeAspect="1"/>
          </p:cNvPicPr>
          <p:nvPr/>
        </p:nvPicPr>
        <p:blipFill>
          <a:blip r:embed="rId36" cstate="print"/>
          <a:stretch>
            <a:fillRect/>
          </a:stretch>
        </p:blipFill>
        <p:spPr>
          <a:xfrm>
            <a:off x="8461999" y="1594120"/>
            <a:ext cx="1130211" cy="394721"/>
          </a:xfrm>
          <a:prstGeom prst="rect">
            <a:avLst/>
          </a:prstGeom>
        </p:spPr>
      </p:pic>
      <p:sp>
        <p:nvSpPr>
          <p:cNvPr id="89" name="文本框 88"/>
          <p:cNvSpPr txBox="1"/>
          <p:nvPr/>
        </p:nvSpPr>
        <p:spPr bwMode="auto">
          <a:xfrm>
            <a:off x="1619675" y="6517258"/>
            <a:ext cx="1006475" cy="321945"/>
          </a:xfrm>
          <a:prstGeom prst="rect">
            <a:avLst/>
          </a:prstGeom>
          <a:noFill/>
        </p:spPr>
        <p:txBody>
          <a:bodyPr>
            <a:spAutoFit/>
          </a:bodyPr>
          <a:lstStyle/>
          <a:p>
            <a:pPr algn="ctr">
              <a:buFont typeface="Arial" panose="020B0604020202020204" pitchFamily="34" charset="0"/>
              <a:buNone/>
              <a:defRPr/>
            </a:pPr>
            <a:r>
              <a:rPr lang="zh-CN" altLang="en-US" sz="1500" b="1" dirty="0">
                <a:latin typeface="+mn-ea"/>
                <a:ea typeface="+mn-ea"/>
              </a:rPr>
              <a:t>直营店</a:t>
            </a:r>
          </a:p>
        </p:txBody>
      </p:sp>
      <p:grpSp>
        <p:nvGrpSpPr>
          <p:cNvPr id="3" name="组合 2"/>
          <p:cNvGrpSpPr/>
          <p:nvPr/>
        </p:nvGrpSpPr>
        <p:grpSpPr>
          <a:xfrm>
            <a:off x="3287688" y="5826499"/>
            <a:ext cx="795023" cy="986877"/>
            <a:chOff x="8325313" y="5721653"/>
            <a:chExt cx="795023" cy="986877"/>
          </a:xfrm>
        </p:grpSpPr>
        <p:pic>
          <p:nvPicPr>
            <p:cNvPr id="2" name="图片 1"/>
            <p:cNvPicPr>
              <a:picLocks noChangeAspect="1"/>
            </p:cNvPicPr>
            <p:nvPr/>
          </p:nvPicPr>
          <p:blipFill>
            <a:blip r:embed="rId37" cstate="print"/>
            <a:stretch>
              <a:fillRect/>
            </a:stretch>
          </p:blipFill>
          <p:spPr>
            <a:xfrm>
              <a:off x="8484503" y="5721653"/>
              <a:ext cx="520038" cy="650418"/>
            </a:xfrm>
            <a:prstGeom prst="rect">
              <a:avLst/>
            </a:prstGeom>
          </p:spPr>
        </p:pic>
        <p:sp>
          <p:nvSpPr>
            <p:cNvPr id="92" name="文本框 91"/>
            <p:cNvSpPr txBox="1"/>
            <p:nvPr/>
          </p:nvSpPr>
          <p:spPr bwMode="auto">
            <a:xfrm>
              <a:off x="8325313" y="6385365"/>
              <a:ext cx="795023" cy="323165"/>
            </a:xfrm>
            <a:prstGeom prst="rect">
              <a:avLst/>
            </a:prstGeom>
            <a:noFill/>
          </p:spPr>
          <p:txBody>
            <a:bodyPr wrap="square">
              <a:spAutoFit/>
            </a:bodyPr>
            <a:lstStyle/>
            <a:p>
              <a:pPr algn="ctr">
                <a:buFont typeface="Arial" panose="020B0604020202020204" pitchFamily="34" charset="0"/>
                <a:buNone/>
                <a:defRPr/>
              </a:pPr>
              <a:r>
                <a:rPr lang="zh-CN" altLang="en-US" sz="1500" b="1" dirty="0">
                  <a:latin typeface="+mn-ea"/>
                  <a:ea typeface="+mn-ea"/>
                </a:rPr>
                <a:t>社区店</a:t>
              </a:r>
            </a:p>
          </p:txBody>
        </p:sp>
      </p:grpSp>
      <p:pic>
        <p:nvPicPr>
          <p:cNvPr id="6" name="图片 5"/>
          <p:cNvPicPr>
            <a:picLocks noChangeAspect="1"/>
          </p:cNvPicPr>
          <p:nvPr/>
        </p:nvPicPr>
        <p:blipFill>
          <a:blip r:embed="rId38" cstate="print"/>
          <a:stretch>
            <a:fillRect/>
          </a:stretch>
        </p:blipFill>
        <p:spPr>
          <a:xfrm>
            <a:off x="10668865" y="5013176"/>
            <a:ext cx="683719" cy="716895"/>
          </a:xfrm>
          <a:prstGeom prst="rect">
            <a:avLst/>
          </a:prstGeom>
        </p:spPr>
      </p:pic>
      <p:pic>
        <p:nvPicPr>
          <p:cNvPr id="7" name="图片 6"/>
          <p:cNvPicPr>
            <a:picLocks noChangeAspect="1"/>
          </p:cNvPicPr>
          <p:nvPr/>
        </p:nvPicPr>
        <p:blipFill>
          <a:blip r:embed="rId39" cstate="print"/>
          <a:stretch>
            <a:fillRect/>
          </a:stretch>
        </p:blipFill>
        <p:spPr>
          <a:xfrm>
            <a:off x="11423051" y="5039276"/>
            <a:ext cx="721621" cy="765988"/>
          </a:xfrm>
          <a:prstGeom prst="rect">
            <a:avLst/>
          </a:prstGeom>
        </p:spPr>
      </p:pic>
      <p:pic>
        <p:nvPicPr>
          <p:cNvPr id="94" name="图片 93"/>
          <p:cNvPicPr>
            <a:picLocks noChangeAspect="1"/>
          </p:cNvPicPr>
          <p:nvPr/>
        </p:nvPicPr>
        <p:blipFill>
          <a:blip r:embed="rId40" cstate="print"/>
          <a:stretch>
            <a:fillRect/>
          </a:stretch>
        </p:blipFill>
        <p:spPr>
          <a:xfrm>
            <a:off x="7822842" y="5875459"/>
            <a:ext cx="506756" cy="700785"/>
          </a:xfrm>
          <a:prstGeom prst="rect">
            <a:avLst/>
          </a:prstGeom>
        </p:spPr>
      </p:pic>
      <p:pic>
        <p:nvPicPr>
          <p:cNvPr id="95" name="图片 94"/>
          <p:cNvPicPr>
            <a:picLocks noChangeAspect="1"/>
          </p:cNvPicPr>
          <p:nvPr/>
        </p:nvPicPr>
        <p:blipFill>
          <a:blip r:embed="rId41" cstate="print"/>
          <a:stretch>
            <a:fillRect/>
          </a:stretch>
        </p:blipFill>
        <p:spPr>
          <a:xfrm>
            <a:off x="8622395" y="5889765"/>
            <a:ext cx="353925" cy="660510"/>
          </a:xfrm>
          <a:prstGeom prst="rect">
            <a:avLst/>
          </a:prstGeom>
        </p:spPr>
      </p:pic>
      <p:pic>
        <p:nvPicPr>
          <p:cNvPr id="108" name="图片 107"/>
          <p:cNvPicPr>
            <a:picLocks noChangeAspect="1"/>
          </p:cNvPicPr>
          <p:nvPr/>
        </p:nvPicPr>
        <p:blipFill>
          <a:blip r:embed="rId42" cstate="print"/>
          <a:stretch>
            <a:fillRect/>
          </a:stretch>
        </p:blipFill>
        <p:spPr>
          <a:xfrm>
            <a:off x="9264352" y="5929409"/>
            <a:ext cx="574551" cy="567629"/>
          </a:xfrm>
          <a:prstGeom prst="rect">
            <a:avLst/>
          </a:prstGeom>
        </p:spPr>
      </p:pic>
      <p:pic>
        <p:nvPicPr>
          <p:cNvPr id="109" name="图片 108"/>
          <p:cNvPicPr>
            <a:picLocks noChangeAspect="1"/>
          </p:cNvPicPr>
          <p:nvPr/>
        </p:nvPicPr>
        <p:blipFill>
          <a:blip r:embed="rId43" cstate="print"/>
          <a:stretch>
            <a:fillRect/>
          </a:stretch>
        </p:blipFill>
        <p:spPr>
          <a:xfrm>
            <a:off x="7060457" y="5904741"/>
            <a:ext cx="631911" cy="632795"/>
          </a:xfrm>
          <a:prstGeom prst="rect">
            <a:avLst/>
          </a:prstGeom>
        </p:spPr>
      </p:pic>
      <p:sp>
        <p:nvSpPr>
          <p:cNvPr id="110" name="文本框 109"/>
          <p:cNvSpPr txBox="1"/>
          <p:nvPr/>
        </p:nvSpPr>
        <p:spPr bwMode="auto">
          <a:xfrm>
            <a:off x="7065440" y="6529190"/>
            <a:ext cx="686744" cy="321945"/>
          </a:xfrm>
          <a:prstGeom prst="rect">
            <a:avLst/>
          </a:prstGeom>
          <a:noFill/>
        </p:spPr>
        <p:txBody>
          <a:bodyPr wrap="square">
            <a:spAutoFit/>
          </a:bodyPr>
          <a:lstStyle/>
          <a:p>
            <a:pPr algn="ctr">
              <a:buFont typeface="Arial" panose="020B0604020202020204" pitchFamily="34" charset="0"/>
              <a:buNone/>
              <a:defRPr/>
            </a:pPr>
            <a:r>
              <a:rPr lang="en-US" altLang="zh-CN" sz="1500" b="1" dirty="0">
                <a:latin typeface="+mn-ea"/>
                <a:ea typeface="+mn-ea"/>
              </a:rPr>
              <a:t>PC</a:t>
            </a:r>
            <a:endParaRPr lang="zh-CN" altLang="en-US" sz="1500" b="1" dirty="0">
              <a:latin typeface="+mn-ea"/>
              <a:ea typeface="+mn-ea"/>
            </a:endParaRPr>
          </a:p>
        </p:txBody>
      </p:sp>
      <p:sp>
        <p:nvSpPr>
          <p:cNvPr id="111" name="文本框 110"/>
          <p:cNvSpPr txBox="1"/>
          <p:nvPr/>
        </p:nvSpPr>
        <p:spPr bwMode="auto">
          <a:xfrm>
            <a:off x="7803194" y="6523440"/>
            <a:ext cx="686744" cy="321945"/>
          </a:xfrm>
          <a:prstGeom prst="rect">
            <a:avLst/>
          </a:prstGeom>
          <a:noFill/>
        </p:spPr>
        <p:txBody>
          <a:bodyPr wrap="square">
            <a:spAutoFit/>
          </a:bodyPr>
          <a:lstStyle/>
          <a:p>
            <a:pPr algn="ctr">
              <a:buFont typeface="Arial" panose="020B0604020202020204" pitchFamily="34" charset="0"/>
              <a:buNone/>
              <a:defRPr/>
            </a:pPr>
            <a:r>
              <a:rPr lang="en-US" altLang="zh-CN" sz="1500" b="1" dirty="0">
                <a:latin typeface="+mn-ea"/>
                <a:ea typeface="+mn-ea"/>
              </a:rPr>
              <a:t>PDA</a:t>
            </a:r>
            <a:endParaRPr lang="zh-CN" altLang="en-US" sz="1500" b="1" dirty="0">
              <a:latin typeface="+mn-ea"/>
              <a:ea typeface="+mn-ea"/>
            </a:endParaRPr>
          </a:p>
        </p:txBody>
      </p:sp>
      <p:sp>
        <p:nvSpPr>
          <p:cNvPr id="112" name="文本框 111"/>
          <p:cNvSpPr txBox="1"/>
          <p:nvPr/>
        </p:nvSpPr>
        <p:spPr bwMode="auto">
          <a:xfrm>
            <a:off x="8406897" y="6534835"/>
            <a:ext cx="686744" cy="321945"/>
          </a:xfrm>
          <a:prstGeom prst="rect">
            <a:avLst/>
          </a:prstGeom>
          <a:noFill/>
        </p:spPr>
        <p:txBody>
          <a:bodyPr wrap="square">
            <a:spAutoFit/>
          </a:bodyPr>
          <a:lstStyle/>
          <a:p>
            <a:pPr algn="ctr">
              <a:buFont typeface="Arial" panose="020B0604020202020204" pitchFamily="34" charset="0"/>
              <a:buNone/>
              <a:defRPr/>
            </a:pPr>
            <a:r>
              <a:rPr lang="zh-CN" altLang="en-US" sz="1500" b="1" dirty="0">
                <a:latin typeface="+mn-ea"/>
                <a:ea typeface="+mn-ea"/>
              </a:rPr>
              <a:t>手机</a:t>
            </a:r>
          </a:p>
        </p:txBody>
      </p:sp>
      <p:sp>
        <p:nvSpPr>
          <p:cNvPr id="113" name="文本框 112"/>
          <p:cNvSpPr txBox="1"/>
          <p:nvPr/>
        </p:nvSpPr>
        <p:spPr bwMode="auto">
          <a:xfrm>
            <a:off x="9048056" y="6538243"/>
            <a:ext cx="1037336" cy="321945"/>
          </a:xfrm>
          <a:prstGeom prst="rect">
            <a:avLst/>
          </a:prstGeom>
          <a:noFill/>
        </p:spPr>
        <p:txBody>
          <a:bodyPr wrap="square">
            <a:spAutoFit/>
          </a:bodyPr>
          <a:lstStyle/>
          <a:p>
            <a:pPr algn="ctr">
              <a:buFont typeface="Arial" panose="020B0604020202020204" pitchFamily="34" charset="0"/>
              <a:buNone/>
              <a:defRPr/>
            </a:pPr>
            <a:r>
              <a:rPr lang="zh-CN" altLang="en-US" sz="1500" b="1" dirty="0">
                <a:latin typeface="+mn-ea"/>
                <a:ea typeface="+mn-ea"/>
              </a:rPr>
              <a:t>社交平台</a:t>
            </a:r>
          </a:p>
        </p:txBody>
      </p:sp>
      <p:sp>
        <p:nvSpPr>
          <p:cNvPr id="25" name="矩形 47"/>
          <p:cNvSpPr>
            <a:spLocks noChangeArrowheads="1"/>
          </p:cNvSpPr>
          <p:nvPr/>
        </p:nvSpPr>
        <p:spPr bwMode="auto">
          <a:xfrm>
            <a:off x="121920" y="134620"/>
            <a:ext cx="3957956" cy="451485"/>
          </a:xfrm>
          <a:prstGeom prst="rect">
            <a:avLst/>
          </a:prstGeom>
          <a:noFill/>
          <a:ln w="9525">
            <a:noFill/>
            <a:miter lim="800000"/>
          </a:ln>
        </p:spPr>
        <p:txBody>
          <a:bodyPr wrap="square" lIns="82816" tIns="41408" rIns="82816" bIns="41408">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方案概览：全渠道角色分工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p:nvPr/>
        </p:nvSpPr>
        <p:spPr bwMode="auto">
          <a:xfrm>
            <a:off x="88900" y="88900"/>
            <a:ext cx="3367088" cy="451485"/>
          </a:xfrm>
          <a:prstGeom prst="rect">
            <a:avLst/>
          </a:prstGeom>
          <a:noFill/>
          <a:ln w="9525">
            <a:noFill/>
            <a:miter lim="800000"/>
          </a:ln>
        </p:spPr>
        <p:txBody>
          <a:bodyPr wrap="square" lIns="82816" tIns="41408" rIns="82816" bIns="41408">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方案概览：寻求增量</a:t>
            </a:r>
          </a:p>
        </p:txBody>
      </p:sp>
      <p:sp>
        <p:nvSpPr>
          <p:cNvPr id="132" name="椭圆 131"/>
          <p:cNvSpPr/>
          <p:nvPr/>
        </p:nvSpPr>
        <p:spPr>
          <a:xfrm>
            <a:off x="5919788" y="815975"/>
            <a:ext cx="352425" cy="352425"/>
          </a:xfrm>
          <a:prstGeom prst="ellipse">
            <a:avLst/>
          </a:prstGeom>
          <a:solidFill>
            <a:srgbClr val="41AA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sz="3200" kern="0">
              <a:solidFill>
                <a:sysClr val="windowText" lastClr="000000"/>
              </a:solidFill>
              <a:cs typeface="+mn-ea"/>
              <a:sym typeface="+mn-lt"/>
            </a:endParaRPr>
          </a:p>
        </p:txBody>
      </p:sp>
      <p:cxnSp>
        <p:nvCxnSpPr>
          <p:cNvPr id="133" name="直线连接符 106"/>
          <p:cNvCxnSpPr>
            <a:stCxn id="132" idx="4"/>
            <a:endCxn id="134" idx="0"/>
          </p:cNvCxnSpPr>
          <p:nvPr/>
        </p:nvCxnSpPr>
        <p:spPr>
          <a:xfrm>
            <a:off x="6096000" y="1168400"/>
            <a:ext cx="0" cy="27305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4" name="圆角矩形 5"/>
          <p:cNvSpPr/>
          <p:nvPr/>
        </p:nvSpPr>
        <p:spPr>
          <a:xfrm>
            <a:off x="4938713" y="1441450"/>
            <a:ext cx="2314575" cy="150971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r>
              <a:rPr kumimoji="1" lang="zh-CN" altLang="en-US" sz="3200" b="1" kern="0" dirty="0">
                <a:solidFill>
                  <a:sysClr val="windowText" lastClr="000000"/>
                </a:solidFill>
                <a:latin typeface="微软雅黑" panose="020B0503020204020204" charset="-122"/>
                <a:ea typeface="微软雅黑" panose="020B0503020204020204" charset="-122"/>
                <a:cs typeface="+mn-ea"/>
                <a:sym typeface="+mn-lt"/>
              </a:rPr>
              <a:t>增量</a:t>
            </a:r>
          </a:p>
        </p:txBody>
      </p:sp>
      <p:grpSp>
        <p:nvGrpSpPr>
          <p:cNvPr id="18437" name="组合 134"/>
          <p:cNvGrpSpPr/>
          <p:nvPr/>
        </p:nvGrpSpPr>
        <p:grpSpPr bwMode="auto">
          <a:xfrm>
            <a:off x="1697038" y="1931988"/>
            <a:ext cx="1670050" cy="552450"/>
            <a:chOff x="1746170" y="1816619"/>
            <a:chExt cx="1252595" cy="414510"/>
          </a:xfrm>
        </p:grpSpPr>
        <p:sp>
          <p:nvSpPr>
            <p:cNvPr id="136" name="圆角矩形 78"/>
            <p:cNvSpPr/>
            <p:nvPr/>
          </p:nvSpPr>
          <p:spPr>
            <a:xfrm>
              <a:off x="1746170" y="1816619"/>
              <a:ext cx="1252595" cy="41451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sz="3200" kern="0">
                <a:solidFill>
                  <a:sysClr val="windowText" lastClr="000000"/>
                </a:solidFill>
                <a:latin typeface="微软雅黑" panose="020B0503020204020204" charset="-122"/>
                <a:ea typeface="微软雅黑" panose="020B0503020204020204" charset="-122"/>
                <a:cs typeface="+mn-ea"/>
                <a:sym typeface="+mn-lt"/>
              </a:endParaRPr>
            </a:p>
          </p:txBody>
        </p:sp>
        <p:sp>
          <p:nvSpPr>
            <p:cNvPr id="137" name="文本框 136"/>
            <p:cNvSpPr txBox="1"/>
            <p:nvPr/>
          </p:nvSpPr>
          <p:spPr>
            <a:xfrm>
              <a:off x="1962874" y="1860690"/>
              <a:ext cx="819188" cy="284678"/>
            </a:xfrm>
            <a:prstGeom prst="rect">
              <a:avLst/>
            </a:prstGeom>
            <a:noFill/>
          </p:spPr>
          <p:txBody>
            <a:bodyPr wrap="none">
              <a:spAutoFit/>
            </a:bodyPr>
            <a:lstStyle/>
            <a:p>
              <a:pPr algn="ctr" defTabSz="913765" fontAlgn="auto">
                <a:spcBef>
                  <a:spcPts val="0"/>
                </a:spcBef>
                <a:spcAft>
                  <a:spcPts val="0"/>
                </a:spcAft>
                <a:defRPr/>
              </a:pPr>
              <a:r>
                <a:rPr kumimoji="1" lang="en-US" altLang="zh-CN" sz="1865" b="1" kern="0" dirty="0">
                  <a:latin typeface="微软雅黑" panose="020B0503020204020204" charset="-122"/>
                  <a:ea typeface="微软雅黑" panose="020B0503020204020204" charset="-122"/>
                  <a:cs typeface="+mn-ea"/>
                  <a:sym typeface="+mn-lt"/>
                </a:rPr>
                <a:t>C</a:t>
              </a:r>
              <a:r>
                <a:rPr kumimoji="1" lang="zh-CN" altLang="en-US" sz="1865" b="1" kern="0" dirty="0">
                  <a:latin typeface="微软雅黑" panose="020B0503020204020204" charset="-122"/>
                  <a:ea typeface="微软雅黑" panose="020B0503020204020204" charset="-122"/>
                  <a:cs typeface="+mn-ea"/>
                  <a:sym typeface="+mn-lt"/>
                </a:rPr>
                <a:t>端增量</a:t>
              </a:r>
              <a:endParaRPr kumimoji="1" lang="en-US" altLang="zh-CN" sz="1865" b="1" kern="0" dirty="0">
                <a:latin typeface="微软雅黑" panose="020B0503020204020204" charset="-122"/>
                <a:ea typeface="微软雅黑" panose="020B0503020204020204" charset="-122"/>
                <a:cs typeface="+mn-ea"/>
                <a:sym typeface="+mn-lt"/>
              </a:endParaRPr>
            </a:p>
          </p:txBody>
        </p:sp>
      </p:grpSp>
      <p:grpSp>
        <p:nvGrpSpPr>
          <p:cNvPr id="138" name="组合 137"/>
          <p:cNvGrpSpPr/>
          <p:nvPr/>
        </p:nvGrpSpPr>
        <p:grpSpPr>
          <a:xfrm>
            <a:off x="5261045" y="3749055"/>
            <a:ext cx="1669909" cy="552608"/>
            <a:chOff x="3945702" y="3179512"/>
            <a:chExt cx="1252595" cy="414510"/>
          </a:xfrm>
          <a:effectLst>
            <a:outerShdw blurRad="50800" dist="38100" dir="2700000" algn="tl" rotWithShape="0">
              <a:prstClr val="black">
                <a:alpha val="40000"/>
              </a:prstClr>
            </a:outerShdw>
          </a:effectLst>
        </p:grpSpPr>
        <p:sp>
          <p:nvSpPr>
            <p:cNvPr id="139" name="圆角矩形 83"/>
            <p:cNvSpPr/>
            <p:nvPr/>
          </p:nvSpPr>
          <p:spPr>
            <a:xfrm>
              <a:off x="3945702" y="3179512"/>
              <a:ext cx="1252595" cy="41451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sz="3200" kern="0">
                <a:solidFill>
                  <a:sysClr val="windowText" lastClr="000000"/>
                </a:solidFill>
                <a:latin typeface="微软雅黑" panose="020B0503020204020204" charset="-122"/>
                <a:ea typeface="微软雅黑" panose="020B0503020204020204" charset="-122"/>
                <a:cs typeface="+mn-ea"/>
                <a:sym typeface="+mn-lt"/>
              </a:endParaRPr>
            </a:p>
          </p:txBody>
        </p:sp>
        <p:sp>
          <p:nvSpPr>
            <p:cNvPr id="140" name="文本框 139"/>
            <p:cNvSpPr txBox="1"/>
            <p:nvPr/>
          </p:nvSpPr>
          <p:spPr>
            <a:xfrm>
              <a:off x="4142018" y="3224012"/>
              <a:ext cx="859963" cy="284779"/>
            </a:xfrm>
            <a:prstGeom prst="rect">
              <a:avLst/>
            </a:prstGeom>
            <a:solidFill>
              <a:schemeClr val="bg1">
                <a:lumMod val="95000"/>
              </a:schemeClr>
            </a:solidFill>
            <a:ln>
              <a:noFill/>
            </a:ln>
          </p:spPr>
          <p:txBody>
            <a:bodyPr wrap="none">
              <a:spAutoFit/>
            </a:bodyPr>
            <a:lstStyle/>
            <a:p>
              <a:pPr algn="ctr" defTabSz="913765" fontAlgn="auto">
                <a:spcBef>
                  <a:spcPts val="0"/>
                </a:spcBef>
                <a:spcAft>
                  <a:spcPts val="0"/>
                </a:spcAft>
                <a:defRPr/>
              </a:pPr>
              <a:r>
                <a:rPr kumimoji="1" lang="zh-CN" altLang="en-US" sz="1865" b="1" kern="0" dirty="0">
                  <a:latin typeface="微软雅黑" panose="020B0503020204020204" charset="-122"/>
                  <a:ea typeface="微软雅黑" panose="020B0503020204020204" charset="-122"/>
                  <a:cs typeface="+mn-ea"/>
                  <a:sym typeface="+mn-lt"/>
                </a:rPr>
                <a:t>去中心化</a:t>
              </a:r>
            </a:p>
          </p:txBody>
        </p:sp>
      </p:grpSp>
      <p:grpSp>
        <p:nvGrpSpPr>
          <p:cNvPr id="18439" name="组合 140"/>
          <p:cNvGrpSpPr/>
          <p:nvPr/>
        </p:nvGrpSpPr>
        <p:grpSpPr bwMode="auto">
          <a:xfrm>
            <a:off x="8853488" y="1931988"/>
            <a:ext cx="1670050" cy="552450"/>
            <a:chOff x="6131520" y="1816619"/>
            <a:chExt cx="1252595" cy="414510"/>
          </a:xfrm>
        </p:grpSpPr>
        <p:sp>
          <p:nvSpPr>
            <p:cNvPr id="142" name="圆角矩形 85"/>
            <p:cNvSpPr/>
            <p:nvPr/>
          </p:nvSpPr>
          <p:spPr>
            <a:xfrm>
              <a:off x="6131520" y="1816619"/>
              <a:ext cx="1252595" cy="41451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sz="3200" kern="0">
                <a:solidFill>
                  <a:sysClr val="windowText" lastClr="000000"/>
                </a:solidFill>
                <a:latin typeface="微软雅黑" panose="020B0503020204020204" charset="-122"/>
                <a:ea typeface="微软雅黑" panose="020B0503020204020204" charset="-122"/>
                <a:cs typeface="+mn-ea"/>
                <a:sym typeface="+mn-lt"/>
              </a:endParaRPr>
            </a:p>
          </p:txBody>
        </p:sp>
        <p:sp>
          <p:nvSpPr>
            <p:cNvPr id="143" name="文本框 142"/>
            <p:cNvSpPr txBox="1"/>
            <p:nvPr/>
          </p:nvSpPr>
          <p:spPr>
            <a:xfrm>
              <a:off x="6366084" y="1860690"/>
              <a:ext cx="783467" cy="284678"/>
            </a:xfrm>
            <a:prstGeom prst="rect">
              <a:avLst/>
            </a:prstGeom>
            <a:noFill/>
          </p:spPr>
          <p:txBody>
            <a:bodyPr wrap="none">
              <a:spAutoFit/>
            </a:bodyPr>
            <a:lstStyle/>
            <a:p>
              <a:pPr algn="ctr" defTabSz="913765" fontAlgn="auto">
                <a:spcBef>
                  <a:spcPts val="0"/>
                </a:spcBef>
                <a:spcAft>
                  <a:spcPts val="0"/>
                </a:spcAft>
                <a:defRPr/>
              </a:pPr>
              <a:r>
                <a:rPr kumimoji="1" lang="en-US" altLang="zh-CN" sz="1865" b="1" kern="0" dirty="0">
                  <a:latin typeface="微软雅黑" panose="020B0503020204020204" charset="-122"/>
                  <a:ea typeface="微软雅黑" panose="020B0503020204020204" charset="-122"/>
                  <a:cs typeface="+mn-ea"/>
                  <a:sym typeface="+mn-lt"/>
                </a:rPr>
                <a:t>B</a:t>
              </a:r>
              <a:r>
                <a:rPr kumimoji="1" lang="zh-CN" altLang="en-US" sz="1865" b="1" kern="0" dirty="0">
                  <a:latin typeface="微软雅黑" panose="020B0503020204020204" charset="-122"/>
                  <a:ea typeface="微软雅黑" panose="020B0503020204020204" charset="-122"/>
                  <a:cs typeface="+mn-ea"/>
                  <a:sym typeface="+mn-lt"/>
                </a:rPr>
                <a:t>端增量</a:t>
              </a:r>
              <a:endParaRPr kumimoji="1" lang="en-US" altLang="zh-CN" sz="1865" b="1" kern="0" dirty="0">
                <a:latin typeface="微软雅黑" panose="020B0503020204020204" charset="-122"/>
                <a:ea typeface="微软雅黑" panose="020B0503020204020204" charset="-122"/>
                <a:cs typeface="+mn-ea"/>
                <a:sym typeface="+mn-lt"/>
              </a:endParaRPr>
            </a:p>
          </p:txBody>
        </p:sp>
      </p:grpSp>
      <p:cxnSp>
        <p:nvCxnSpPr>
          <p:cNvPr id="144" name="直线连接符 93"/>
          <p:cNvCxnSpPr>
            <a:stCxn id="136" idx="3"/>
            <a:endCxn id="134" idx="1"/>
          </p:cNvCxnSpPr>
          <p:nvPr/>
        </p:nvCxnSpPr>
        <p:spPr>
          <a:xfrm flipV="1">
            <a:off x="3367088" y="2197100"/>
            <a:ext cx="1571625" cy="11113"/>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5" name="直线连接符 99"/>
          <p:cNvCxnSpPr>
            <a:stCxn id="134" idx="3"/>
            <a:endCxn id="142" idx="1"/>
          </p:cNvCxnSpPr>
          <p:nvPr/>
        </p:nvCxnSpPr>
        <p:spPr>
          <a:xfrm>
            <a:off x="7253288" y="2197100"/>
            <a:ext cx="1600200" cy="11113"/>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6" name="直线连接符 35"/>
          <p:cNvCxnSpPr>
            <a:stCxn id="134" idx="2"/>
            <a:endCxn id="139" idx="0"/>
          </p:cNvCxnSpPr>
          <p:nvPr/>
        </p:nvCxnSpPr>
        <p:spPr>
          <a:xfrm>
            <a:off x="6096000" y="2951163"/>
            <a:ext cx="0" cy="79851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47" name="直线连接符 38"/>
          <p:cNvCxnSpPr>
            <a:stCxn id="136" idx="1"/>
          </p:cNvCxnSpPr>
          <p:nvPr/>
        </p:nvCxnSpPr>
        <p:spPr>
          <a:xfrm flipH="1">
            <a:off x="498475" y="2208213"/>
            <a:ext cx="1198563"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48" name="直线连接符 42"/>
          <p:cNvCxnSpPr/>
          <p:nvPr/>
        </p:nvCxnSpPr>
        <p:spPr>
          <a:xfrm>
            <a:off x="498475" y="2208213"/>
            <a:ext cx="0" cy="2979737"/>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49" name="直线连接符 49"/>
          <p:cNvCxnSpPr/>
          <p:nvPr/>
        </p:nvCxnSpPr>
        <p:spPr>
          <a:xfrm>
            <a:off x="498475" y="3360738"/>
            <a:ext cx="411163"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50" name="直线连接符 127"/>
          <p:cNvCxnSpPr/>
          <p:nvPr/>
        </p:nvCxnSpPr>
        <p:spPr>
          <a:xfrm>
            <a:off x="498475" y="3962400"/>
            <a:ext cx="411163"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51" name="直线连接符 128"/>
          <p:cNvCxnSpPr/>
          <p:nvPr/>
        </p:nvCxnSpPr>
        <p:spPr>
          <a:xfrm>
            <a:off x="498475" y="5165725"/>
            <a:ext cx="411163"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52" name="直线连接符 129"/>
          <p:cNvCxnSpPr/>
          <p:nvPr/>
        </p:nvCxnSpPr>
        <p:spPr>
          <a:xfrm>
            <a:off x="498475" y="4564063"/>
            <a:ext cx="411163"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153" name="文本框 152"/>
          <p:cNvSpPr txBox="1"/>
          <p:nvPr/>
        </p:nvSpPr>
        <p:spPr>
          <a:xfrm>
            <a:off x="955675" y="3197225"/>
            <a:ext cx="3205480" cy="306705"/>
          </a:xfrm>
          <a:prstGeom prst="rect">
            <a:avLst/>
          </a:prstGeom>
          <a:noFill/>
          <a:effectLst/>
        </p:spPr>
        <p:txBody>
          <a:bodyPr wrap="none">
            <a:spAutoFit/>
          </a:bodyPr>
          <a:lstStyle/>
          <a:p>
            <a:pPr defTabSz="913765" fontAlgn="auto">
              <a:spcBef>
                <a:spcPts val="0"/>
              </a:spcBef>
              <a:spcAft>
                <a:spcPts val="0"/>
              </a:spcAft>
              <a:defRPr/>
            </a:pPr>
            <a:r>
              <a:rPr lang="zh-CN" altLang="en-US" sz="1400" b="1" dirty="0">
                <a:latin typeface="微软雅黑" panose="020B0503020204020204" charset="-122"/>
                <a:ea typeface="微软雅黑" panose="020B0503020204020204" charset="-122"/>
              </a:rPr>
              <a:t>佣金模式，发展更多的消费者帮助销售</a:t>
            </a:r>
            <a:endParaRPr kumimoji="1" lang="zh-CN" altLang="en-US" sz="1400" b="1" kern="0" dirty="0">
              <a:solidFill>
                <a:sysClr val="windowText" lastClr="000000"/>
              </a:solidFill>
              <a:latin typeface="微软雅黑" panose="020B0503020204020204" charset="-122"/>
              <a:ea typeface="微软雅黑" panose="020B0503020204020204" charset="-122"/>
              <a:cs typeface="+mn-ea"/>
              <a:sym typeface="+mn-lt"/>
            </a:endParaRPr>
          </a:p>
        </p:txBody>
      </p:sp>
      <p:sp>
        <p:nvSpPr>
          <p:cNvPr id="154" name="文本框 153"/>
          <p:cNvSpPr txBox="1"/>
          <p:nvPr/>
        </p:nvSpPr>
        <p:spPr>
          <a:xfrm>
            <a:off x="955675" y="4400550"/>
            <a:ext cx="2975610" cy="306705"/>
          </a:xfrm>
          <a:prstGeom prst="rect">
            <a:avLst/>
          </a:prstGeom>
          <a:noFill/>
          <a:effectLst/>
        </p:spPr>
        <p:txBody>
          <a:bodyPr wrap="none">
            <a:spAutoFit/>
          </a:bodyPr>
          <a:lstStyle/>
          <a:p>
            <a:pPr defTabSz="913765" fontAlgn="auto">
              <a:spcBef>
                <a:spcPts val="0"/>
              </a:spcBef>
              <a:spcAft>
                <a:spcPts val="0"/>
              </a:spcAft>
              <a:defRPr/>
            </a:pPr>
            <a:r>
              <a:rPr lang="en-US" altLang="zh-CN" sz="1400" b="1" dirty="0">
                <a:latin typeface="微软雅黑" panose="020B0503020204020204" charset="-122"/>
                <a:ea typeface="微软雅黑" panose="020B0503020204020204" charset="-122"/>
              </a:rPr>
              <a:t>VIP</a:t>
            </a:r>
            <a:r>
              <a:rPr lang="zh-CN" altLang="en-US" sz="1400" b="1" dirty="0">
                <a:latin typeface="微软雅黑" panose="020B0503020204020204" charset="-122"/>
                <a:ea typeface="微软雅黑" panose="020B0503020204020204" charset="-122"/>
              </a:rPr>
              <a:t>上下线绑定，直接享受促销政策</a:t>
            </a:r>
            <a:endParaRPr kumimoji="1" lang="zh-CN" altLang="en-US" sz="3200" b="1" kern="0" dirty="0">
              <a:solidFill>
                <a:sysClr val="windowText" lastClr="000000"/>
              </a:solidFill>
              <a:latin typeface="微软雅黑" panose="020B0503020204020204" charset="-122"/>
              <a:ea typeface="微软雅黑" panose="020B0503020204020204" charset="-122"/>
              <a:cs typeface="+mn-ea"/>
              <a:sym typeface="+mn-lt"/>
            </a:endParaRPr>
          </a:p>
        </p:txBody>
      </p:sp>
      <p:sp>
        <p:nvSpPr>
          <p:cNvPr id="18451" name="文本框 154"/>
          <p:cNvSpPr txBox="1">
            <a:spLocks noChangeArrowheads="1"/>
          </p:cNvSpPr>
          <p:nvPr/>
        </p:nvSpPr>
        <p:spPr bwMode="auto">
          <a:xfrm>
            <a:off x="955675" y="3798888"/>
            <a:ext cx="2672080" cy="306705"/>
          </a:xfrm>
          <a:prstGeom prst="rect">
            <a:avLst/>
          </a:prstGeom>
          <a:noFill/>
          <a:ln w="9525">
            <a:noFill/>
            <a:miter lim="800000"/>
          </a:ln>
        </p:spPr>
        <p:txBody>
          <a:bodyPr wrap="none">
            <a:spAutoFit/>
          </a:bodyPr>
          <a:lstStyle/>
          <a:p>
            <a:r>
              <a:rPr lang="zh-CN" altLang="en-US" sz="1400" b="1">
                <a:latin typeface="微软雅黑" panose="020B0503020204020204" charset="-122"/>
                <a:ea typeface="微软雅黑" panose="020B0503020204020204" charset="-122"/>
              </a:rPr>
              <a:t>移动式营销，带来更多购买机会</a:t>
            </a:r>
          </a:p>
        </p:txBody>
      </p:sp>
      <p:sp>
        <p:nvSpPr>
          <p:cNvPr id="156" name="文本框 155"/>
          <p:cNvSpPr txBox="1"/>
          <p:nvPr/>
        </p:nvSpPr>
        <p:spPr>
          <a:xfrm>
            <a:off x="955675" y="5002213"/>
            <a:ext cx="4094480" cy="306705"/>
          </a:xfrm>
          <a:prstGeom prst="rect">
            <a:avLst/>
          </a:prstGeom>
          <a:noFill/>
          <a:effectLst/>
        </p:spPr>
        <p:txBody>
          <a:bodyPr wrap="none">
            <a:spAutoFit/>
          </a:bodyPr>
          <a:lstStyle/>
          <a:p>
            <a:pPr defTabSz="912495"/>
            <a:r>
              <a:rPr lang="zh-CN" altLang="en-US" sz="1400" b="1">
                <a:latin typeface="微软雅黑" panose="020B0503020204020204" charset="-122"/>
                <a:ea typeface="微软雅黑" panose="020B0503020204020204" charset="-122"/>
              </a:rPr>
              <a:t>根据客户需求，提供定制化商品与服务等增值内容</a:t>
            </a:r>
            <a:endParaRPr kumimoji="1" lang="zh-CN" altLang="en-US" sz="3200" b="1">
              <a:solidFill>
                <a:srgbClr val="000000"/>
              </a:solidFill>
              <a:latin typeface="微软雅黑" panose="020B0503020204020204" charset="-122"/>
              <a:ea typeface="微软雅黑" panose="020B0503020204020204" charset="-122"/>
              <a:sym typeface="+mn-lt"/>
            </a:endParaRPr>
          </a:p>
        </p:txBody>
      </p:sp>
      <p:cxnSp>
        <p:nvCxnSpPr>
          <p:cNvPr id="157" name="直线连接符 134"/>
          <p:cNvCxnSpPr/>
          <p:nvPr/>
        </p:nvCxnSpPr>
        <p:spPr>
          <a:xfrm>
            <a:off x="10523538" y="2212975"/>
            <a:ext cx="1198562"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58" name="直线连接符 135"/>
          <p:cNvCxnSpPr/>
          <p:nvPr/>
        </p:nvCxnSpPr>
        <p:spPr>
          <a:xfrm flipH="1">
            <a:off x="11722100" y="2212975"/>
            <a:ext cx="0" cy="2981325"/>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59" name="直线连接符 136"/>
          <p:cNvCxnSpPr/>
          <p:nvPr/>
        </p:nvCxnSpPr>
        <p:spPr>
          <a:xfrm flipH="1">
            <a:off x="11310938" y="3367088"/>
            <a:ext cx="411162"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60" name="直线连接符 137"/>
          <p:cNvCxnSpPr/>
          <p:nvPr/>
        </p:nvCxnSpPr>
        <p:spPr>
          <a:xfrm flipH="1">
            <a:off x="11310938" y="3968750"/>
            <a:ext cx="411162"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61" name="直线连接符 138"/>
          <p:cNvCxnSpPr/>
          <p:nvPr/>
        </p:nvCxnSpPr>
        <p:spPr>
          <a:xfrm flipH="1">
            <a:off x="11310938" y="5172075"/>
            <a:ext cx="411162" cy="0"/>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62" name="直线连接符 139"/>
          <p:cNvCxnSpPr/>
          <p:nvPr/>
        </p:nvCxnSpPr>
        <p:spPr>
          <a:xfrm flipH="1">
            <a:off x="11310938" y="4570413"/>
            <a:ext cx="411162"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163" name="文本框 162"/>
          <p:cNvSpPr txBox="1"/>
          <p:nvPr/>
        </p:nvSpPr>
        <p:spPr>
          <a:xfrm>
            <a:off x="7077075" y="3227388"/>
            <a:ext cx="4272280" cy="306705"/>
          </a:xfrm>
          <a:prstGeom prst="rect">
            <a:avLst/>
          </a:prstGeom>
          <a:noFill/>
        </p:spPr>
        <p:txBody>
          <a:bodyPr wrap="none">
            <a:spAutoFit/>
          </a:bodyPr>
          <a:lstStyle/>
          <a:p>
            <a:pPr defTabSz="912495"/>
            <a:r>
              <a:rPr lang="zh-CN" altLang="en-US" sz="1400" b="1">
                <a:latin typeface="微软雅黑" panose="020B0503020204020204" charset="-122"/>
                <a:ea typeface="微软雅黑" panose="020B0503020204020204" charset="-122"/>
              </a:rPr>
              <a:t>渠道库存共享，降低库存加快周转，提高商品多样化</a:t>
            </a:r>
            <a:endParaRPr kumimoji="1" lang="zh-CN" altLang="en-US" sz="1400" b="1">
              <a:solidFill>
                <a:srgbClr val="000000"/>
              </a:solidFill>
              <a:latin typeface="微软雅黑" panose="020B0503020204020204" charset="-122"/>
              <a:ea typeface="微软雅黑" panose="020B0503020204020204" charset="-122"/>
              <a:sym typeface="+mn-lt"/>
            </a:endParaRPr>
          </a:p>
        </p:txBody>
      </p:sp>
      <p:sp>
        <p:nvSpPr>
          <p:cNvPr id="18460" name="文本框 163"/>
          <p:cNvSpPr txBox="1">
            <a:spLocks noChangeArrowheads="1"/>
          </p:cNvSpPr>
          <p:nvPr/>
        </p:nvSpPr>
        <p:spPr bwMode="auto">
          <a:xfrm>
            <a:off x="6391275" y="4416425"/>
            <a:ext cx="4983480" cy="306705"/>
          </a:xfrm>
          <a:prstGeom prst="rect">
            <a:avLst/>
          </a:prstGeom>
          <a:noFill/>
          <a:ln w="9525">
            <a:noFill/>
            <a:miter lim="800000"/>
          </a:ln>
        </p:spPr>
        <p:txBody>
          <a:bodyPr wrap="none">
            <a:spAutoFit/>
          </a:bodyPr>
          <a:lstStyle/>
          <a:p>
            <a:r>
              <a:rPr lang="zh-CN" altLang="en-US" sz="1400" b="1">
                <a:latin typeface="微软雅黑" panose="020B0503020204020204" charset="-122"/>
                <a:ea typeface="微软雅黑" panose="020B0503020204020204" charset="-122"/>
              </a:rPr>
              <a:t>高频行业化，让更多配套服务及内容，服务于渠道及最终客户</a:t>
            </a:r>
          </a:p>
        </p:txBody>
      </p:sp>
      <p:sp>
        <p:nvSpPr>
          <p:cNvPr id="165" name="文本框 164"/>
          <p:cNvSpPr txBox="1"/>
          <p:nvPr/>
        </p:nvSpPr>
        <p:spPr>
          <a:xfrm>
            <a:off x="7208838" y="3778250"/>
            <a:ext cx="4094480" cy="306705"/>
          </a:xfrm>
          <a:prstGeom prst="rect">
            <a:avLst/>
          </a:prstGeom>
          <a:noFill/>
        </p:spPr>
        <p:txBody>
          <a:bodyPr wrap="none">
            <a:spAutoFit/>
          </a:bodyPr>
          <a:lstStyle/>
          <a:p>
            <a:pPr defTabSz="912495"/>
            <a:r>
              <a:rPr lang="zh-CN" altLang="en-US" sz="1400" b="1">
                <a:latin typeface="微软雅黑" panose="020B0503020204020204" charset="-122"/>
                <a:ea typeface="微软雅黑" panose="020B0503020204020204" charset="-122"/>
              </a:rPr>
              <a:t>库存共享，让更多新增经销商及个人成为销售渠道</a:t>
            </a:r>
            <a:endParaRPr kumimoji="1" lang="zh-CN" altLang="en-US" sz="1400" b="1">
              <a:solidFill>
                <a:srgbClr val="000000"/>
              </a:solidFill>
              <a:latin typeface="微软雅黑" panose="020B0503020204020204" charset="-122"/>
              <a:ea typeface="微软雅黑" panose="020B0503020204020204" charset="-122"/>
              <a:sym typeface="+mn-lt"/>
            </a:endParaRPr>
          </a:p>
        </p:txBody>
      </p:sp>
      <p:sp>
        <p:nvSpPr>
          <p:cNvPr id="18462" name="文本框 165"/>
          <p:cNvSpPr txBox="1">
            <a:spLocks noChangeArrowheads="1"/>
          </p:cNvSpPr>
          <p:nvPr/>
        </p:nvSpPr>
        <p:spPr bwMode="auto">
          <a:xfrm>
            <a:off x="6484938" y="5002213"/>
            <a:ext cx="4870450" cy="521970"/>
          </a:xfrm>
          <a:prstGeom prst="rect">
            <a:avLst/>
          </a:prstGeom>
          <a:noFill/>
          <a:ln w="9525">
            <a:noFill/>
            <a:miter lim="800000"/>
          </a:ln>
        </p:spPr>
        <p:txBody>
          <a:bodyPr>
            <a:spAutoFit/>
          </a:bodyPr>
          <a:lstStyle/>
          <a:p>
            <a:pPr defTabSz="912495"/>
            <a:r>
              <a:rPr lang="zh-CN" altLang="en-US" sz="1400" b="1">
                <a:latin typeface="微软雅黑" panose="020B0503020204020204" charset="-122"/>
                <a:ea typeface="微软雅黑" panose="020B0503020204020204" charset="-122"/>
              </a:rPr>
              <a:t>供应链扁平化，给加入的配套服务赋能，让其成为维系客户忠诚度的端点。</a:t>
            </a:r>
            <a:endParaRPr kumimoji="1" lang="zh-CN" altLang="en-US" sz="1400" b="1">
              <a:solidFill>
                <a:srgbClr val="000000"/>
              </a:solidFill>
              <a:latin typeface="微软雅黑" panose="020B0503020204020204" charset="-122"/>
              <a:ea typeface="微软雅黑" panose="020B0503020204020204" charset="-122"/>
              <a:sym typeface="+mn-lt"/>
            </a:endParaRPr>
          </a:p>
        </p:txBody>
      </p:sp>
      <p:cxnSp>
        <p:nvCxnSpPr>
          <p:cNvPr id="167" name="直线连接符 144"/>
          <p:cNvCxnSpPr>
            <a:stCxn id="139" idx="2"/>
          </p:cNvCxnSpPr>
          <p:nvPr/>
        </p:nvCxnSpPr>
        <p:spPr>
          <a:xfrm>
            <a:off x="6096000" y="4302125"/>
            <a:ext cx="14288" cy="1458913"/>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68" name="直线连接符 145"/>
          <p:cNvCxnSpPr/>
          <p:nvPr/>
        </p:nvCxnSpPr>
        <p:spPr>
          <a:xfrm flipV="1">
            <a:off x="4008438" y="5748338"/>
            <a:ext cx="4175125"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9" name="直线连接符 146"/>
          <p:cNvCxnSpPr/>
          <p:nvPr/>
        </p:nvCxnSpPr>
        <p:spPr>
          <a:xfrm>
            <a:off x="4027488" y="5767388"/>
            <a:ext cx="0" cy="284162"/>
          </a:xfrm>
          <a:prstGeom prst="line">
            <a:avLst/>
          </a:prstGeom>
          <a:ln w="28575"/>
          <a:effectLst/>
        </p:spPr>
        <p:style>
          <a:lnRef idx="2">
            <a:schemeClr val="accent1"/>
          </a:lnRef>
          <a:fillRef idx="0">
            <a:schemeClr val="accent1"/>
          </a:fillRef>
          <a:effectRef idx="1">
            <a:schemeClr val="accent1"/>
          </a:effectRef>
          <a:fontRef idx="minor">
            <a:schemeClr val="tx1"/>
          </a:fontRef>
        </p:style>
      </p:cxnSp>
      <p:cxnSp>
        <p:nvCxnSpPr>
          <p:cNvPr id="170" name="直线连接符 169"/>
          <p:cNvCxnSpPr/>
          <p:nvPr/>
        </p:nvCxnSpPr>
        <p:spPr>
          <a:xfrm>
            <a:off x="8162925" y="5761038"/>
            <a:ext cx="0" cy="28575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171" name="文本框 170"/>
          <p:cNvSpPr txBox="1"/>
          <p:nvPr/>
        </p:nvSpPr>
        <p:spPr>
          <a:xfrm>
            <a:off x="3317875" y="6046788"/>
            <a:ext cx="1417638" cy="569595"/>
          </a:xfrm>
          <a:prstGeom prst="rect">
            <a:avLst/>
          </a:prstGeom>
          <a:noFill/>
        </p:spPr>
        <p:txBody>
          <a:bodyPr>
            <a:spAutoFit/>
          </a:bodyPr>
          <a:lstStyle/>
          <a:p>
            <a:pPr algn="ctr" defTabSz="913765" fontAlgn="auto">
              <a:lnSpc>
                <a:spcPts val="1865"/>
              </a:lnSpc>
              <a:spcBef>
                <a:spcPts val="0"/>
              </a:spcBef>
              <a:spcAft>
                <a:spcPts val="0"/>
              </a:spcAft>
              <a:defRPr/>
            </a:pPr>
            <a:r>
              <a:rPr kumimoji="1" lang="zh-CN" altLang="en-US" sz="1500" b="1" kern="0" dirty="0">
                <a:solidFill>
                  <a:schemeClr val="accent1"/>
                </a:solidFill>
                <a:latin typeface="微软雅黑" panose="020B0503020204020204" charset="-122"/>
                <a:ea typeface="微软雅黑" panose="020B0503020204020204" charset="-122"/>
                <a:cs typeface="+mn-ea"/>
                <a:sym typeface="+mn-lt"/>
              </a:rPr>
              <a:t>打破冗长的供应链管理</a:t>
            </a:r>
          </a:p>
        </p:txBody>
      </p:sp>
      <p:sp>
        <p:nvSpPr>
          <p:cNvPr id="172" name="文本框 171"/>
          <p:cNvSpPr txBox="1"/>
          <p:nvPr/>
        </p:nvSpPr>
        <p:spPr>
          <a:xfrm>
            <a:off x="5389563" y="6046788"/>
            <a:ext cx="1417637" cy="569595"/>
          </a:xfrm>
          <a:prstGeom prst="rect">
            <a:avLst/>
          </a:prstGeom>
          <a:noFill/>
        </p:spPr>
        <p:txBody>
          <a:bodyPr>
            <a:spAutoFit/>
          </a:bodyPr>
          <a:lstStyle/>
          <a:p>
            <a:pPr algn="ctr" defTabSz="913765" fontAlgn="auto">
              <a:lnSpc>
                <a:spcPts val="1865"/>
              </a:lnSpc>
              <a:spcBef>
                <a:spcPts val="0"/>
              </a:spcBef>
              <a:spcAft>
                <a:spcPts val="0"/>
              </a:spcAft>
              <a:defRPr/>
            </a:pPr>
            <a:r>
              <a:rPr kumimoji="1" lang="zh-CN" altLang="en-US" sz="1500" b="1" kern="0" dirty="0">
                <a:solidFill>
                  <a:schemeClr val="accent1"/>
                </a:solidFill>
                <a:latin typeface="微软雅黑" panose="020B0503020204020204" charset="-122"/>
                <a:ea typeface="微软雅黑" panose="020B0503020204020204" charset="-122"/>
                <a:cs typeface="+mn-ea"/>
                <a:sym typeface="+mn-lt"/>
              </a:rPr>
              <a:t>给终端及中间环节赋能</a:t>
            </a:r>
          </a:p>
        </p:txBody>
      </p:sp>
      <p:sp>
        <p:nvSpPr>
          <p:cNvPr id="173" name="文本框 172"/>
          <p:cNvSpPr txBox="1"/>
          <p:nvPr/>
        </p:nvSpPr>
        <p:spPr>
          <a:xfrm>
            <a:off x="7446963" y="6046788"/>
            <a:ext cx="1417637" cy="569595"/>
          </a:xfrm>
          <a:prstGeom prst="rect">
            <a:avLst/>
          </a:prstGeom>
          <a:noFill/>
        </p:spPr>
        <p:txBody>
          <a:bodyPr>
            <a:spAutoFit/>
          </a:bodyPr>
          <a:lstStyle/>
          <a:p>
            <a:pPr algn="ctr" defTabSz="913765" fontAlgn="auto">
              <a:lnSpc>
                <a:spcPts val="1865"/>
              </a:lnSpc>
              <a:spcBef>
                <a:spcPts val="0"/>
              </a:spcBef>
              <a:spcAft>
                <a:spcPts val="0"/>
              </a:spcAft>
              <a:defRPr/>
            </a:pPr>
            <a:r>
              <a:rPr kumimoji="1" lang="zh-CN" altLang="en-US" sz="1500" b="1" kern="0" dirty="0">
                <a:solidFill>
                  <a:schemeClr val="accent1"/>
                </a:solidFill>
                <a:latin typeface="微软雅黑" panose="020B0503020204020204" charset="-122"/>
                <a:ea typeface="微软雅黑" panose="020B0503020204020204" charset="-122"/>
                <a:cs typeface="+mn-ea"/>
                <a:sym typeface="+mn-lt"/>
              </a:rPr>
              <a:t>提供更多的增值服务</a:t>
            </a:r>
          </a:p>
        </p:txBody>
      </p:sp>
      <p:sp>
        <p:nvSpPr>
          <p:cNvPr id="174" name="Freeform 227"/>
          <p:cNvSpPr>
            <a:spLocks noEditPoints="1"/>
          </p:cNvSpPr>
          <p:nvPr/>
        </p:nvSpPr>
        <p:spPr bwMode="auto">
          <a:xfrm>
            <a:off x="5478463" y="1597025"/>
            <a:ext cx="1235075" cy="1233488"/>
          </a:xfrm>
          <a:custGeom>
            <a:avLst/>
            <a:gdLst/>
            <a:ahLst/>
            <a:cxnLst>
              <a:cxn ang="0">
                <a:pos x="216" y="476"/>
              </a:cxn>
              <a:cxn ang="0">
                <a:pos x="148" y="460"/>
              </a:cxn>
              <a:cxn ang="0">
                <a:pos x="88" y="424"/>
              </a:cxn>
              <a:cxn ang="0">
                <a:pos x="54" y="390"/>
              </a:cxn>
              <a:cxn ang="0">
                <a:pos x="18" y="330"/>
              </a:cxn>
              <a:cxn ang="0">
                <a:pos x="2" y="262"/>
              </a:cxn>
              <a:cxn ang="0">
                <a:pos x="2" y="216"/>
              </a:cxn>
              <a:cxn ang="0">
                <a:pos x="18" y="148"/>
              </a:cxn>
              <a:cxn ang="0">
                <a:pos x="54" y="88"/>
              </a:cxn>
              <a:cxn ang="0">
                <a:pos x="88" y="54"/>
              </a:cxn>
              <a:cxn ang="0">
                <a:pos x="148" y="18"/>
              </a:cxn>
              <a:cxn ang="0">
                <a:pos x="216" y="2"/>
              </a:cxn>
              <a:cxn ang="0">
                <a:pos x="264" y="2"/>
              </a:cxn>
              <a:cxn ang="0">
                <a:pos x="330" y="18"/>
              </a:cxn>
              <a:cxn ang="0">
                <a:pos x="390" y="54"/>
              </a:cxn>
              <a:cxn ang="0">
                <a:pos x="424" y="88"/>
              </a:cxn>
              <a:cxn ang="0">
                <a:pos x="460" y="148"/>
              </a:cxn>
              <a:cxn ang="0">
                <a:pos x="476" y="216"/>
              </a:cxn>
              <a:cxn ang="0">
                <a:pos x="476" y="262"/>
              </a:cxn>
              <a:cxn ang="0">
                <a:pos x="460" y="330"/>
              </a:cxn>
              <a:cxn ang="0">
                <a:pos x="424" y="390"/>
              </a:cxn>
              <a:cxn ang="0">
                <a:pos x="390" y="424"/>
              </a:cxn>
              <a:cxn ang="0">
                <a:pos x="330" y="460"/>
              </a:cxn>
              <a:cxn ang="0">
                <a:pos x="264" y="476"/>
              </a:cxn>
              <a:cxn ang="0">
                <a:pos x="240" y="56"/>
              </a:cxn>
              <a:cxn ang="0">
                <a:pos x="202" y="60"/>
              </a:cxn>
              <a:cxn ang="0">
                <a:pos x="152" y="78"/>
              </a:cxn>
              <a:cxn ang="0">
                <a:pos x="110" y="110"/>
              </a:cxn>
              <a:cxn ang="0">
                <a:pos x="78" y="152"/>
              </a:cxn>
              <a:cxn ang="0">
                <a:pos x="60" y="202"/>
              </a:cxn>
              <a:cxn ang="0">
                <a:pos x="56" y="240"/>
              </a:cxn>
              <a:cxn ang="0">
                <a:pos x="64" y="294"/>
              </a:cxn>
              <a:cxn ang="0">
                <a:pos x="88" y="342"/>
              </a:cxn>
              <a:cxn ang="0">
                <a:pos x="122" y="380"/>
              </a:cxn>
              <a:cxn ang="0">
                <a:pos x="168" y="408"/>
              </a:cxn>
              <a:cxn ang="0">
                <a:pos x="220" y="422"/>
              </a:cxn>
              <a:cxn ang="0">
                <a:pos x="258" y="422"/>
              </a:cxn>
              <a:cxn ang="0">
                <a:pos x="310" y="408"/>
              </a:cxn>
              <a:cxn ang="0">
                <a:pos x="356" y="380"/>
              </a:cxn>
              <a:cxn ang="0">
                <a:pos x="392" y="342"/>
              </a:cxn>
              <a:cxn ang="0">
                <a:pos x="414" y="294"/>
              </a:cxn>
              <a:cxn ang="0">
                <a:pos x="424" y="240"/>
              </a:cxn>
              <a:cxn ang="0">
                <a:pos x="420" y="202"/>
              </a:cxn>
              <a:cxn ang="0">
                <a:pos x="402" y="152"/>
              </a:cxn>
              <a:cxn ang="0">
                <a:pos x="370" y="110"/>
              </a:cxn>
              <a:cxn ang="0">
                <a:pos x="328" y="78"/>
              </a:cxn>
              <a:cxn ang="0">
                <a:pos x="276" y="60"/>
              </a:cxn>
              <a:cxn ang="0">
                <a:pos x="240" y="56"/>
              </a:cxn>
            </a:cxnLst>
            <a:rect l="0" t="0" r="r" b="b"/>
            <a:pathLst>
              <a:path w="478" h="478">
                <a:moveTo>
                  <a:pt x="240" y="478"/>
                </a:moveTo>
                <a:lnTo>
                  <a:pt x="240" y="478"/>
                </a:lnTo>
                <a:lnTo>
                  <a:pt x="216" y="476"/>
                </a:lnTo>
                <a:lnTo>
                  <a:pt x="192" y="474"/>
                </a:lnTo>
                <a:lnTo>
                  <a:pt x="170" y="468"/>
                </a:lnTo>
                <a:lnTo>
                  <a:pt x="148" y="460"/>
                </a:lnTo>
                <a:lnTo>
                  <a:pt x="128" y="450"/>
                </a:lnTo>
                <a:lnTo>
                  <a:pt x="108" y="438"/>
                </a:lnTo>
                <a:lnTo>
                  <a:pt x="88" y="424"/>
                </a:lnTo>
                <a:lnTo>
                  <a:pt x="70" y="408"/>
                </a:lnTo>
                <a:lnTo>
                  <a:pt x="70" y="408"/>
                </a:lnTo>
                <a:lnTo>
                  <a:pt x="54" y="390"/>
                </a:lnTo>
                <a:lnTo>
                  <a:pt x="40" y="372"/>
                </a:lnTo>
                <a:lnTo>
                  <a:pt x="28" y="352"/>
                </a:lnTo>
                <a:lnTo>
                  <a:pt x="18" y="330"/>
                </a:lnTo>
                <a:lnTo>
                  <a:pt x="12" y="308"/>
                </a:lnTo>
                <a:lnTo>
                  <a:pt x="6" y="286"/>
                </a:lnTo>
                <a:lnTo>
                  <a:pt x="2" y="262"/>
                </a:lnTo>
                <a:lnTo>
                  <a:pt x="0" y="240"/>
                </a:lnTo>
                <a:lnTo>
                  <a:pt x="0" y="240"/>
                </a:lnTo>
                <a:lnTo>
                  <a:pt x="2" y="216"/>
                </a:lnTo>
                <a:lnTo>
                  <a:pt x="6" y="192"/>
                </a:lnTo>
                <a:lnTo>
                  <a:pt x="12" y="170"/>
                </a:lnTo>
                <a:lnTo>
                  <a:pt x="18" y="148"/>
                </a:lnTo>
                <a:lnTo>
                  <a:pt x="28" y="126"/>
                </a:lnTo>
                <a:lnTo>
                  <a:pt x="40" y="106"/>
                </a:lnTo>
                <a:lnTo>
                  <a:pt x="54" y="88"/>
                </a:lnTo>
                <a:lnTo>
                  <a:pt x="70" y="70"/>
                </a:lnTo>
                <a:lnTo>
                  <a:pt x="70" y="70"/>
                </a:lnTo>
                <a:lnTo>
                  <a:pt x="88" y="54"/>
                </a:lnTo>
                <a:lnTo>
                  <a:pt x="108" y="40"/>
                </a:lnTo>
                <a:lnTo>
                  <a:pt x="128" y="28"/>
                </a:lnTo>
                <a:lnTo>
                  <a:pt x="148" y="18"/>
                </a:lnTo>
                <a:lnTo>
                  <a:pt x="170" y="10"/>
                </a:lnTo>
                <a:lnTo>
                  <a:pt x="192" y="6"/>
                </a:lnTo>
                <a:lnTo>
                  <a:pt x="216" y="2"/>
                </a:lnTo>
                <a:lnTo>
                  <a:pt x="240" y="0"/>
                </a:lnTo>
                <a:lnTo>
                  <a:pt x="240" y="0"/>
                </a:lnTo>
                <a:lnTo>
                  <a:pt x="264" y="2"/>
                </a:lnTo>
                <a:lnTo>
                  <a:pt x="286" y="6"/>
                </a:lnTo>
                <a:lnTo>
                  <a:pt x="310" y="10"/>
                </a:lnTo>
                <a:lnTo>
                  <a:pt x="330" y="18"/>
                </a:lnTo>
                <a:lnTo>
                  <a:pt x="352" y="28"/>
                </a:lnTo>
                <a:lnTo>
                  <a:pt x="372" y="40"/>
                </a:lnTo>
                <a:lnTo>
                  <a:pt x="390" y="54"/>
                </a:lnTo>
                <a:lnTo>
                  <a:pt x="408" y="70"/>
                </a:lnTo>
                <a:lnTo>
                  <a:pt x="408" y="70"/>
                </a:lnTo>
                <a:lnTo>
                  <a:pt x="424" y="88"/>
                </a:lnTo>
                <a:lnTo>
                  <a:pt x="438" y="106"/>
                </a:lnTo>
                <a:lnTo>
                  <a:pt x="450" y="126"/>
                </a:lnTo>
                <a:lnTo>
                  <a:pt x="460" y="148"/>
                </a:lnTo>
                <a:lnTo>
                  <a:pt x="468" y="170"/>
                </a:lnTo>
                <a:lnTo>
                  <a:pt x="474" y="192"/>
                </a:lnTo>
                <a:lnTo>
                  <a:pt x="476" y="216"/>
                </a:lnTo>
                <a:lnTo>
                  <a:pt x="478" y="240"/>
                </a:lnTo>
                <a:lnTo>
                  <a:pt x="478" y="240"/>
                </a:lnTo>
                <a:lnTo>
                  <a:pt x="476" y="262"/>
                </a:lnTo>
                <a:lnTo>
                  <a:pt x="474" y="286"/>
                </a:lnTo>
                <a:lnTo>
                  <a:pt x="468" y="308"/>
                </a:lnTo>
                <a:lnTo>
                  <a:pt x="460" y="330"/>
                </a:lnTo>
                <a:lnTo>
                  <a:pt x="450" y="352"/>
                </a:lnTo>
                <a:lnTo>
                  <a:pt x="438" y="372"/>
                </a:lnTo>
                <a:lnTo>
                  <a:pt x="424" y="390"/>
                </a:lnTo>
                <a:lnTo>
                  <a:pt x="408" y="408"/>
                </a:lnTo>
                <a:lnTo>
                  <a:pt x="408" y="408"/>
                </a:lnTo>
                <a:lnTo>
                  <a:pt x="390" y="424"/>
                </a:lnTo>
                <a:lnTo>
                  <a:pt x="372" y="438"/>
                </a:lnTo>
                <a:lnTo>
                  <a:pt x="352" y="450"/>
                </a:lnTo>
                <a:lnTo>
                  <a:pt x="330" y="460"/>
                </a:lnTo>
                <a:lnTo>
                  <a:pt x="310" y="468"/>
                </a:lnTo>
                <a:lnTo>
                  <a:pt x="286" y="474"/>
                </a:lnTo>
                <a:lnTo>
                  <a:pt x="264" y="476"/>
                </a:lnTo>
                <a:lnTo>
                  <a:pt x="240" y="478"/>
                </a:lnTo>
                <a:lnTo>
                  <a:pt x="240" y="478"/>
                </a:lnTo>
                <a:close/>
                <a:moveTo>
                  <a:pt x="240" y="56"/>
                </a:moveTo>
                <a:lnTo>
                  <a:pt x="240" y="56"/>
                </a:lnTo>
                <a:lnTo>
                  <a:pt x="220" y="56"/>
                </a:lnTo>
                <a:lnTo>
                  <a:pt x="202" y="60"/>
                </a:lnTo>
                <a:lnTo>
                  <a:pt x="184" y="64"/>
                </a:lnTo>
                <a:lnTo>
                  <a:pt x="168" y="70"/>
                </a:lnTo>
                <a:lnTo>
                  <a:pt x="152" y="78"/>
                </a:lnTo>
                <a:lnTo>
                  <a:pt x="136" y="86"/>
                </a:lnTo>
                <a:lnTo>
                  <a:pt x="122" y="98"/>
                </a:lnTo>
                <a:lnTo>
                  <a:pt x="110" y="110"/>
                </a:lnTo>
                <a:lnTo>
                  <a:pt x="98" y="122"/>
                </a:lnTo>
                <a:lnTo>
                  <a:pt x="88" y="136"/>
                </a:lnTo>
                <a:lnTo>
                  <a:pt x="78" y="152"/>
                </a:lnTo>
                <a:lnTo>
                  <a:pt x="70" y="168"/>
                </a:lnTo>
                <a:lnTo>
                  <a:pt x="64" y="184"/>
                </a:lnTo>
                <a:lnTo>
                  <a:pt x="60" y="202"/>
                </a:lnTo>
                <a:lnTo>
                  <a:pt x="56" y="220"/>
                </a:lnTo>
                <a:lnTo>
                  <a:pt x="56" y="240"/>
                </a:lnTo>
                <a:lnTo>
                  <a:pt x="56" y="240"/>
                </a:lnTo>
                <a:lnTo>
                  <a:pt x="56" y="258"/>
                </a:lnTo>
                <a:lnTo>
                  <a:pt x="60" y="276"/>
                </a:lnTo>
                <a:lnTo>
                  <a:pt x="64" y="294"/>
                </a:lnTo>
                <a:lnTo>
                  <a:pt x="70" y="310"/>
                </a:lnTo>
                <a:lnTo>
                  <a:pt x="78" y="326"/>
                </a:lnTo>
                <a:lnTo>
                  <a:pt x="88" y="342"/>
                </a:lnTo>
                <a:lnTo>
                  <a:pt x="98" y="356"/>
                </a:lnTo>
                <a:lnTo>
                  <a:pt x="110" y="368"/>
                </a:lnTo>
                <a:lnTo>
                  <a:pt x="122" y="380"/>
                </a:lnTo>
                <a:lnTo>
                  <a:pt x="136" y="392"/>
                </a:lnTo>
                <a:lnTo>
                  <a:pt x="152" y="400"/>
                </a:lnTo>
                <a:lnTo>
                  <a:pt x="168" y="408"/>
                </a:lnTo>
                <a:lnTo>
                  <a:pt x="184" y="414"/>
                </a:lnTo>
                <a:lnTo>
                  <a:pt x="202" y="420"/>
                </a:lnTo>
                <a:lnTo>
                  <a:pt x="220" y="422"/>
                </a:lnTo>
                <a:lnTo>
                  <a:pt x="240" y="422"/>
                </a:lnTo>
                <a:lnTo>
                  <a:pt x="240" y="422"/>
                </a:lnTo>
                <a:lnTo>
                  <a:pt x="258" y="422"/>
                </a:lnTo>
                <a:lnTo>
                  <a:pt x="276" y="420"/>
                </a:lnTo>
                <a:lnTo>
                  <a:pt x="294" y="414"/>
                </a:lnTo>
                <a:lnTo>
                  <a:pt x="310" y="408"/>
                </a:lnTo>
                <a:lnTo>
                  <a:pt x="328" y="400"/>
                </a:lnTo>
                <a:lnTo>
                  <a:pt x="342" y="392"/>
                </a:lnTo>
                <a:lnTo>
                  <a:pt x="356" y="380"/>
                </a:lnTo>
                <a:lnTo>
                  <a:pt x="370" y="368"/>
                </a:lnTo>
                <a:lnTo>
                  <a:pt x="382" y="356"/>
                </a:lnTo>
                <a:lnTo>
                  <a:pt x="392" y="342"/>
                </a:lnTo>
                <a:lnTo>
                  <a:pt x="402" y="326"/>
                </a:lnTo>
                <a:lnTo>
                  <a:pt x="408" y="310"/>
                </a:lnTo>
                <a:lnTo>
                  <a:pt x="414" y="294"/>
                </a:lnTo>
                <a:lnTo>
                  <a:pt x="420" y="276"/>
                </a:lnTo>
                <a:lnTo>
                  <a:pt x="422" y="258"/>
                </a:lnTo>
                <a:lnTo>
                  <a:pt x="424" y="240"/>
                </a:lnTo>
                <a:lnTo>
                  <a:pt x="424" y="240"/>
                </a:lnTo>
                <a:lnTo>
                  <a:pt x="422" y="220"/>
                </a:lnTo>
                <a:lnTo>
                  <a:pt x="420" y="202"/>
                </a:lnTo>
                <a:lnTo>
                  <a:pt x="414" y="184"/>
                </a:lnTo>
                <a:lnTo>
                  <a:pt x="408" y="168"/>
                </a:lnTo>
                <a:lnTo>
                  <a:pt x="402" y="152"/>
                </a:lnTo>
                <a:lnTo>
                  <a:pt x="392" y="136"/>
                </a:lnTo>
                <a:lnTo>
                  <a:pt x="382" y="122"/>
                </a:lnTo>
                <a:lnTo>
                  <a:pt x="370" y="110"/>
                </a:lnTo>
                <a:lnTo>
                  <a:pt x="356" y="98"/>
                </a:lnTo>
                <a:lnTo>
                  <a:pt x="342" y="86"/>
                </a:lnTo>
                <a:lnTo>
                  <a:pt x="328" y="78"/>
                </a:lnTo>
                <a:lnTo>
                  <a:pt x="310" y="70"/>
                </a:lnTo>
                <a:lnTo>
                  <a:pt x="294" y="64"/>
                </a:lnTo>
                <a:lnTo>
                  <a:pt x="276" y="60"/>
                </a:lnTo>
                <a:lnTo>
                  <a:pt x="258" y="56"/>
                </a:lnTo>
                <a:lnTo>
                  <a:pt x="240" y="56"/>
                </a:lnTo>
                <a:lnTo>
                  <a:pt x="240" y="56"/>
                </a:lnTo>
                <a:close/>
              </a:path>
            </a:pathLst>
          </a:custGeom>
          <a:solidFill>
            <a:schemeClr val="accent3"/>
          </a:solidFill>
          <a:ln w="9525">
            <a:noFill/>
            <a:round/>
          </a:ln>
        </p:spPr>
        <p:txBody>
          <a:bodyPr lIns="121904" tIns="60952" rIns="121904" bIns="60952"/>
          <a:lstStyle/>
          <a:p>
            <a:pPr defTabSz="913765" fontAlgn="auto">
              <a:spcBef>
                <a:spcPts val="0"/>
              </a:spcBef>
              <a:spcAft>
                <a:spcPts val="0"/>
              </a:spcAft>
              <a:defRPr/>
            </a:pPr>
            <a:endParaRPr lang="zh-CN" altLang="en-US" sz="3200" kern="0">
              <a:solidFill>
                <a:sysClr val="windowText" lastClr="000000"/>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 y="781050"/>
            <a:ext cx="11967210" cy="960755"/>
          </a:xfrm>
          <a:prstGeom prst="rect">
            <a:avLst/>
          </a:prstGeom>
          <a:solidFill>
            <a:srgbClr val="E8F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 name="矩形 2"/>
          <p:cNvSpPr/>
          <p:nvPr/>
        </p:nvSpPr>
        <p:spPr>
          <a:xfrm>
            <a:off x="121920" y="1807845"/>
            <a:ext cx="11967210" cy="2786380"/>
          </a:xfrm>
          <a:prstGeom prst="rect">
            <a:avLst/>
          </a:prstGeom>
          <a:solidFill>
            <a:srgbClr val="E8F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 name="矩形 3"/>
          <p:cNvSpPr/>
          <p:nvPr/>
        </p:nvSpPr>
        <p:spPr>
          <a:xfrm>
            <a:off x="121920" y="4656455"/>
            <a:ext cx="11967210" cy="1031240"/>
          </a:xfrm>
          <a:prstGeom prst="rect">
            <a:avLst/>
          </a:prstGeom>
          <a:solidFill>
            <a:srgbClr val="E8F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 name="矩形 6"/>
          <p:cNvSpPr/>
          <p:nvPr/>
        </p:nvSpPr>
        <p:spPr>
          <a:xfrm>
            <a:off x="121920" y="5749290"/>
            <a:ext cx="11967210" cy="1031240"/>
          </a:xfrm>
          <a:prstGeom prst="rect">
            <a:avLst/>
          </a:prstGeom>
          <a:solidFill>
            <a:srgbClr val="E8F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矩形 11"/>
          <p:cNvSpPr/>
          <p:nvPr/>
        </p:nvSpPr>
        <p:spPr>
          <a:xfrm>
            <a:off x="1478280" y="895350"/>
            <a:ext cx="2317750" cy="653415"/>
          </a:xfrm>
          <a:prstGeom prst="rect">
            <a:avLst/>
          </a:prstGeom>
          <a:solidFill>
            <a:srgbClr val="9FD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营销决策体系</a:t>
            </a:r>
          </a:p>
        </p:txBody>
      </p:sp>
      <p:sp>
        <p:nvSpPr>
          <p:cNvPr id="13" name="文本框 12"/>
          <p:cNvSpPr txBox="1"/>
          <p:nvPr/>
        </p:nvSpPr>
        <p:spPr>
          <a:xfrm>
            <a:off x="305435" y="1017270"/>
            <a:ext cx="1306195" cy="368300"/>
          </a:xfrm>
          <a:prstGeom prst="rect">
            <a:avLst/>
          </a:prstGeom>
          <a:noFill/>
        </p:spPr>
        <p:txBody>
          <a:bodyPr wrap="square" rtlCol="0">
            <a:spAutoFit/>
          </a:bodyPr>
          <a:lstStyle/>
          <a:p>
            <a:r>
              <a:rPr lang="zh-CN" altLang="en-US">
                <a:solidFill>
                  <a:srgbClr val="4BC1E3"/>
                </a:solidFill>
                <a:latin typeface="微软雅黑" panose="020B0503020204020204" charset="-122"/>
                <a:ea typeface="微软雅黑" panose="020B0503020204020204" charset="-122"/>
              </a:rPr>
              <a:t>总部管控</a:t>
            </a:r>
          </a:p>
        </p:txBody>
      </p:sp>
      <p:sp>
        <p:nvSpPr>
          <p:cNvPr id="15" name="矩形 14"/>
          <p:cNvSpPr/>
          <p:nvPr/>
        </p:nvSpPr>
        <p:spPr>
          <a:xfrm>
            <a:off x="4157980" y="903605"/>
            <a:ext cx="2317750" cy="653415"/>
          </a:xfrm>
          <a:prstGeom prst="rect">
            <a:avLst/>
          </a:prstGeom>
          <a:solidFill>
            <a:srgbClr val="9FD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供应链体系</a:t>
            </a:r>
          </a:p>
        </p:txBody>
      </p:sp>
      <p:sp>
        <p:nvSpPr>
          <p:cNvPr id="16" name="矩形 15"/>
          <p:cNvSpPr/>
          <p:nvPr/>
        </p:nvSpPr>
        <p:spPr>
          <a:xfrm>
            <a:off x="6844030" y="903605"/>
            <a:ext cx="2317750" cy="653415"/>
          </a:xfrm>
          <a:prstGeom prst="rect">
            <a:avLst/>
          </a:prstGeom>
          <a:solidFill>
            <a:srgbClr val="9FD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金融支持体系</a:t>
            </a:r>
          </a:p>
        </p:txBody>
      </p:sp>
      <p:sp>
        <p:nvSpPr>
          <p:cNvPr id="17" name="矩形 16"/>
          <p:cNvSpPr/>
          <p:nvPr/>
        </p:nvSpPr>
        <p:spPr>
          <a:xfrm>
            <a:off x="9523730" y="903605"/>
            <a:ext cx="2317750" cy="653415"/>
          </a:xfrm>
          <a:prstGeom prst="rect">
            <a:avLst/>
          </a:prstGeom>
          <a:solidFill>
            <a:srgbClr val="9FD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集团协同办公</a:t>
            </a:r>
          </a:p>
        </p:txBody>
      </p:sp>
      <p:sp>
        <p:nvSpPr>
          <p:cNvPr id="18" name="文本框 17"/>
          <p:cNvSpPr txBox="1"/>
          <p:nvPr/>
        </p:nvSpPr>
        <p:spPr>
          <a:xfrm>
            <a:off x="304800" y="2691130"/>
            <a:ext cx="1173480" cy="922020"/>
          </a:xfrm>
          <a:prstGeom prst="rect">
            <a:avLst/>
          </a:prstGeom>
          <a:noFill/>
        </p:spPr>
        <p:txBody>
          <a:bodyPr wrap="square" rtlCol="0">
            <a:spAutoFit/>
          </a:bodyPr>
          <a:lstStyle/>
          <a:p>
            <a:r>
              <a:rPr lang="zh-CN" altLang="en-US">
                <a:solidFill>
                  <a:srgbClr val="4BC1E3"/>
                </a:solidFill>
                <a:latin typeface="微软雅黑" panose="020B0503020204020204" charset="-122"/>
                <a:ea typeface="微软雅黑" panose="020B0503020204020204" charset="-122"/>
              </a:rPr>
              <a:t>创新营销</a:t>
            </a:r>
          </a:p>
          <a:p>
            <a:r>
              <a:rPr lang="zh-CN" altLang="en-US">
                <a:solidFill>
                  <a:srgbClr val="4BC1E3"/>
                </a:solidFill>
                <a:latin typeface="微软雅黑" panose="020B0503020204020204" charset="-122"/>
                <a:ea typeface="微软雅黑" panose="020B0503020204020204" charset="-122"/>
              </a:rPr>
              <a:t>业务运营</a:t>
            </a:r>
          </a:p>
          <a:p>
            <a:r>
              <a:rPr lang="zh-CN" altLang="en-US">
                <a:solidFill>
                  <a:srgbClr val="4BC1E3"/>
                </a:solidFill>
                <a:latin typeface="微软雅黑" panose="020B0503020204020204" charset="-122"/>
                <a:ea typeface="微软雅黑" panose="020B0503020204020204" charset="-122"/>
              </a:rPr>
              <a:t>管理平台</a:t>
            </a:r>
          </a:p>
        </p:txBody>
      </p:sp>
      <p:sp>
        <p:nvSpPr>
          <p:cNvPr id="19" name="矩形 18"/>
          <p:cNvSpPr/>
          <p:nvPr/>
        </p:nvSpPr>
        <p:spPr>
          <a:xfrm>
            <a:off x="1478280" y="1931035"/>
            <a:ext cx="745490" cy="2536190"/>
          </a:xfrm>
          <a:prstGeom prst="rect">
            <a:avLst/>
          </a:prstGeom>
          <a:solidFill>
            <a:srgbClr val="9FD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超级合伙人门户</a:t>
            </a:r>
          </a:p>
        </p:txBody>
      </p:sp>
      <p:sp>
        <p:nvSpPr>
          <p:cNvPr id="20" name="矩形 19"/>
          <p:cNvSpPr/>
          <p:nvPr/>
        </p:nvSpPr>
        <p:spPr>
          <a:xfrm>
            <a:off x="11095990" y="1932940"/>
            <a:ext cx="745490" cy="2536190"/>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渠道分销门户</a:t>
            </a:r>
          </a:p>
        </p:txBody>
      </p:sp>
      <p:sp>
        <p:nvSpPr>
          <p:cNvPr id="21" name="文本框 20"/>
          <p:cNvSpPr txBox="1"/>
          <p:nvPr/>
        </p:nvSpPr>
        <p:spPr>
          <a:xfrm>
            <a:off x="305435" y="4987925"/>
            <a:ext cx="1306195" cy="368300"/>
          </a:xfrm>
          <a:prstGeom prst="rect">
            <a:avLst/>
          </a:prstGeom>
          <a:noFill/>
        </p:spPr>
        <p:txBody>
          <a:bodyPr wrap="square" rtlCol="0">
            <a:spAutoFit/>
          </a:bodyPr>
          <a:lstStyle/>
          <a:p>
            <a:r>
              <a:rPr lang="zh-CN" altLang="en-US">
                <a:solidFill>
                  <a:srgbClr val="4BC1E3"/>
                </a:solidFill>
                <a:latin typeface="微软雅黑" panose="020B0503020204020204" charset="-122"/>
                <a:ea typeface="微软雅黑" panose="020B0503020204020204" charset="-122"/>
              </a:rPr>
              <a:t>业务中台</a:t>
            </a:r>
          </a:p>
        </p:txBody>
      </p:sp>
      <p:sp>
        <p:nvSpPr>
          <p:cNvPr id="24" name="文本框 23"/>
          <p:cNvSpPr txBox="1"/>
          <p:nvPr/>
        </p:nvSpPr>
        <p:spPr>
          <a:xfrm>
            <a:off x="305435" y="6080760"/>
            <a:ext cx="1306195" cy="368300"/>
          </a:xfrm>
          <a:prstGeom prst="rect">
            <a:avLst/>
          </a:prstGeom>
          <a:noFill/>
        </p:spPr>
        <p:txBody>
          <a:bodyPr wrap="square" rtlCol="0">
            <a:spAutoFit/>
          </a:bodyPr>
          <a:lstStyle/>
          <a:p>
            <a:r>
              <a:rPr lang="zh-CN" altLang="en-US">
                <a:solidFill>
                  <a:srgbClr val="4BC1E3"/>
                </a:solidFill>
                <a:latin typeface="微软雅黑" panose="020B0503020204020204" charset="-122"/>
                <a:ea typeface="微软雅黑" panose="020B0503020204020204" charset="-122"/>
              </a:rPr>
              <a:t>底层接口</a:t>
            </a:r>
          </a:p>
        </p:txBody>
      </p:sp>
      <p:sp>
        <p:nvSpPr>
          <p:cNvPr id="25" name="矩形 47"/>
          <p:cNvSpPr>
            <a:spLocks noChangeArrowheads="1"/>
          </p:cNvSpPr>
          <p:nvPr/>
        </p:nvSpPr>
        <p:spPr bwMode="auto">
          <a:xfrm>
            <a:off x="121920" y="134620"/>
            <a:ext cx="2602865" cy="451485"/>
          </a:xfrm>
          <a:prstGeom prst="rect">
            <a:avLst/>
          </a:prstGeom>
          <a:noFill/>
          <a:ln w="9525">
            <a:noFill/>
            <a:miter lim="800000"/>
          </a:ln>
        </p:spPr>
        <p:txBody>
          <a:bodyPr wrap="square" lIns="82816" tIns="41408" rIns="82816" bIns="41408">
            <a:spAutoFit/>
          </a:bodyPr>
          <a:lstStyle/>
          <a:p>
            <a:pPr eaLnBrk="0" hangingPunct="0">
              <a:spcBef>
                <a:spcPct val="20000"/>
              </a:spcBef>
              <a:buFont typeface="Arial" panose="020B0604020202020204" pitchFamily="34" charset="0"/>
              <a:buNone/>
            </a:pPr>
            <a:r>
              <a:rPr lang="zh-CN" altLang="en-US" sz="2400" dirty="0">
                <a:solidFill>
                  <a:schemeClr val="bg1"/>
                </a:solidFill>
                <a:latin typeface="微软雅黑" panose="020B0503020204020204" charset="-122"/>
                <a:ea typeface="微软雅黑" panose="020B0503020204020204" charset="-122"/>
                <a:sym typeface="+mn-ea"/>
              </a:rPr>
              <a:t>全渠道业务蓝图</a:t>
            </a:r>
          </a:p>
        </p:txBody>
      </p:sp>
      <p:sp>
        <p:nvSpPr>
          <p:cNvPr id="26" name="矩形 25"/>
          <p:cNvSpPr/>
          <p:nvPr/>
        </p:nvSpPr>
        <p:spPr>
          <a:xfrm>
            <a:off x="2371090" y="1932940"/>
            <a:ext cx="8577580" cy="693420"/>
          </a:xfrm>
          <a:prstGeom prst="rect">
            <a:avLst/>
          </a:prstGeom>
          <a:solidFill>
            <a:srgbClr val="9FD8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latin typeface="微软雅黑" panose="020B0503020204020204" charset="-122"/>
                <a:ea typeface="微软雅黑" panose="020B0503020204020204" charset="-122"/>
              </a:rPr>
              <a:t>营销决策体系</a:t>
            </a:r>
          </a:p>
        </p:txBody>
      </p:sp>
      <p:sp>
        <p:nvSpPr>
          <p:cNvPr id="27" name="矩形 26"/>
          <p:cNvSpPr/>
          <p:nvPr/>
        </p:nvSpPr>
        <p:spPr>
          <a:xfrm>
            <a:off x="1478280" y="897255"/>
            <a:ext cx="2317750" cy="653415"/>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营销决策体系</a:t>
            </a:r>
          </a:p>
        </p:txBody>
      </p:sp>
      <p:sp>
        <p:nvSpPr>
          <p:cNvPr id="35" name="矩形 34"/>
          <p:cNvSpPr/>
          <p:nvPr/>
        </p:nvSpPr>
        <p:spPr>
          <a:xfrm>
            <a:off x="4157980" y="905510"/>
            <a:ext cx="2317750" cy="653415"/>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供应链体系</a:t>
            </a:r>
          </a:p>
        </p:txBody>
      </p:sp>
      <p:sp>
        <p:nvSpPr>
          <p:cNvPr id="36" name="矩形 35"/>
          <p:cNvSpPr/>
          <p:nvPr/>
        </p:nvSpPr>
        <p:spPr>
          <a:xfrm>
            <a:off x="6844030" y="905510"/>
            <a:ext cx="2317750" cy="653415"/>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金融支持体系</a:t>
            </a:r>
          </a:p>
        </p:txBody>
      </p:sp>
      <p:sp>
        <p:nvSpPr>
          <p:cNvPr id="37" name="矩形 36"/>
          <p:cNvSpPr/>
          <p:nvPr/>
        </p:nvSpPr>
        <p:spPr>
          <a:xfrm>
            <a:off x="9523730" y="905510"/>
            <a:ext cx="2317750" cy="653415"/>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集团协同办公</a:t>
            </a:r>
          </a:p>
        </p:txBody>
      </p:sp>
      <p:sp>
        <p:nvSpPr>
          <p:cNvPr id="38" name="矩形 37"/>
          <p:cNvSpPr/>
          <p:nvPr/>
        </p:nvSpPr>
        <p:spPr>
          <a:xfrm>
            <a:off x="1478280" y="1932940"/>
            <a:ext cx="745490" cy="2536190"/>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超级合伙人门户</a:t>
            </a:r>
          </a:p>
        </p:txBody>
      </p:sp>
      <p:sp>
        <p:nvSpPr>
          <p:cNvPr id="39" name="矩形 38"/>
          <p:cNvSpPr/>
          <p:nvPr/>
        </p:nvSpPr>
        <p:spPr>
          <a:xfrm>
            <a:off x="2371090" y="1934845"/>
            <a:ext cx="8577580" cy="693420"/>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latin typeface="微软雅黑" panose="020B0503020204020204" charset="-122"/>
                <a:ea typeface="微软雅黑" panose="020B0503020204020204" charset="-122"/>
              </a:rPr>
              <a:t>分润体系</a:t>
            </a:r>
          </a:p>
        </p:txBody>
      </p:sp>
      <p:sp>
        <p:nvSpPr>
          <p:cNvPr id="40" name="矩形 39"/>
          <p:cNvSpPr/>
          <p:nvPr/>
        </p:nvSpPr>
        <p:spPr>
          <a:xfrm>
            <a:off x="3542665" y="2065655"/>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渠道拓展</a:t>
            </a:r>
          </a:p>
        </p:txBody>
      </p:sp>
      <p:sp>
        <p:nvSpPr>
          <p:cNvPr id="41" name="矩形 40"/>
          <p:cNvSpPr/>
          <p:nvPr/>
        </p:nvSpPr>
        <p:spPr>
          <a:xfrm>
            <a:off x="5374640" y="2065655"/>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会员管理</a:t>
            </a:r>
          </a:p>
        </p:txBody>
      </p:sp>
      <p:sp>
        <p:nvSpPr>
          <p:cNvPr id="43" name="矩形 42"/>
          <p:cNvSpPr/>
          <p:nvPr/>
        </p:nvSpPr>
        <p:spPr>
          <a:xfrm>
            <a:off x="7190740" y="2065655"/>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价格政策</a:t>
            </a:r>
          </a:p>
        </p:txBody>
      </p:sp>
      <p:sp>
        <p:nvSpPr>
          <p:cNvPr id="49" name="矩形 48"/>
          <p:cNvSpPr/>
          <p:nvPr/>
        </p:nvSpPr>
        <p:spPr>
          <a:xfrm>
            <a:off x="9010015" y="2057400"/>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渠道分润</a:t>
            </a:r>
          </a:p>
        </p:txBody>
      </p:sp>
      <p:sp>
        <p:nvSpPr>
          <p:cNvPr id="50" name="矩形 49"/>
          <p:cNvSpPr/>
          <p:nvPr/>
        </p:nvSpPr>
        <p:spPr>
          <a:xfrm>
            <a:off x="2371090" y="2691130"/>
            <a:ext cx="8578215" cy="1245870"/>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latin typeface="微软雅黑" panose="020B0503020204020204" charset="-122"/>
                <a:ea typeface="微软雅黑" panose="020B0503020204020204" charset="-122"/>
              </a:rPr>
              <a:t>创新营销</a:t>
            </a:r>
          </a:p>
        </p:txBody>
      </p:sp>
      <p:sp>
        <p:nvSpPr>
          <p:cNvPr id="52" name="矩形 51"/>
          <p:cNvSpPr/>
          <p:nvPr/>
        </p:nvSpPr>
        <p:spPr>
          <a:xfrm>
            <a:off x="3542665" y="2784475"/>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多店铺平台</a:t>
            </a:r>
          </a:p>
        </p:txBody>
      </p:sp>
      <p:sp>
        <p:nvSpPr>
          <p:cNvPr id="53" name="矩形 52"/>
          <p:cNvSpPr/>
          <p:nvPr/>
        </p:nvSpPr>
        <p:spPr>
          <a:xfrm>
            <a:off x="5374640" y="2784475"/>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店铺促销体系</a:t>
            </a:r>
          </a:p>
        </p:txBody>
      </p:sp>
      <p:sp>
        <p:nvSpPr>
          <p:cNvPr id="54" name="矩形 53"/>
          <p:cNvSpPr/>
          <p:nvPr/>
        </p:nvSpPr>
        <p:spPr>
          <a:xfrm>
            <a:off x="7190740" y="2784475"/>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移动收银台</a:t>
            </a:r>
          </a:p>
        </p:txBody>
      </p:sp>
      <p:sp>
        <p:nvSpPr>
          <p:cNvPr id="55" name="矩形 54"/>
          <p:cNvSpPr/>
          <p:nvPr/>
        </p:nvSpPr>
        <p:spPr>
          <a:xfrm>
            <a:off x="9010015" y="2784475"/>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经销商网店</a:t>
            </a:r>
          </a:p>
        </p:txBody>
      </p:sp>
      <p:sp>
        <p:nvSpPr>
          <p:cNvPr id="56" name="矩形 55"/>
          <p:cNvSpPr/>
          <p:nvPr/>
        </p:nvSpPr>
        <p:spPr>
          <a:xfrm>
            <a:off x="3542665" y="3417570"/>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charset="-122"/>
                <a:ea typeface="微软雅黑" panose="020B0503020204020204" charset="-122"/>
              </a:rPr>
              <a:t>C2B</a:t>
            </a:r>
            <a:r>
              <a:rPr lang="zh-CN" altLang="en-US">
                <a:latin typeface="微软雅黑" panose="020B0503020204020204" charset="-122"/>
                <a:ea typeface="微软雅黑" panose="020B0503020204020204" charset="-122"/>
              </a:rPr>
              <a:t>商城</a:t>
            </a:r>
          </a:p>
        </p:txBody>
      </p:sp>
      <p:sp>
        <p:nvSpPr>
          <p:cNvPr id="57" name="矩形 56"/>
          <p:cNvSpPr/>
          <p:nvPr/>
        </p:nvSpPr>
        <p:spPr>
          <a:xfrm>
            <a:off x="5374640" y="3417570"/>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人脸识别</a:t>
            </a:r>
          </a:p>
        </p:txBody>
      </p:sp>
      <p:sp>
        <p:nvSpPr>
          <p:cNvPr id="58" name="矩形 57"/>
          <p:cNvSpPr/>
          <p:nvPr/>
        </p:nvSpPr>
        <p:spPr>
          <a:xfrm>
            <a:off x="7190740" y="3417570"/>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销售预测</a:t>
            </a:r>
          </a:p>
        </p:txBody>
      </p:sp>
      <p:sp>
        <p:nvSpPr>
          <p:cNvPr id="59" name="矩形 58"/>
          <p:cNvSpPr/>
          <p:nvPr/>
        </p:nvSpPr>
        <p:spPr>
          <a:xfrm>
            <a:off x="9010015" y="3417570"/>
            <a:ext cx="1624330" cy="4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智能铺货</a:t>
            </a:r>
          </a:p>
        </p:txBody>
      </p:sp>
      <p:sp>
        <p:nvSpPr>
          <p:cNvPr id="60" name="矩形 59"/>
          <p:cNvSpPr/>
          <p:nvPr/>
        </p:nvSpPr>
        <p:spPr>
          <a:xfrm>
            <a:off x="2371090" y="4003040"/>
            <a:ext cx="1572260" cy="46418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供应链体系</a:t>
            </a:r>
          </a:p>
        </p:txBody>
      </p:sp>
      <p:sp>
        <p:nvSpPr>
          <p:cNvPr id="61" name="矩形 60"/>
          <p:cNvSpPr/>
          <p:nvPr/>
        </p:nvSpPr>
        <p:spPr>
          <a:xfrm>
            <a:off x="4157980" y="4003040"/>
            <a:ext cx="1572260" cy="4641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财务系统</a:t>
            </a:r>
          </a:p>
        </p:txBody>
      </p:sp>
      <p:sp>
        <p:nvSpPr>
          <p:cNvPr id="62" name="矩形 61"/>
          <p:cNvSpPr/>
          <p:nvPr/>
        </p:nvSpPr>
        <p:spPr>
          <a:xfrm>
            <a:off x="5915025" y="4003040"/>
            <a:ext cx="1572260" cy="4641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仓储物流</a:t>
            </a:r>
          </a:p>
        </p:txBody>
      </p:sp>
      <p:sp>
        <p:nvSpPr>
          <p:cNvPr id="63" name="矩形 62"/>
          <p:cNvSpPr/>
          <p:nvPr/>
        </p:nvSpPr>
        <p:spPr>
          <a:xfrm>
            <a:off x="7654290" y="4003040"/>
            <a:ext cx="1572260" cy="4641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营销协同</a:t>
            </a:r>
          </a:p>
        </p:txBody>
      </p:sp>
      <p:sp>
        <p:nvSpPr>
          <p:cNvPr id="64" name="矩形 63"/>
          <p:cNvSpPr/>
          <p:nvPr/>
        </p:nvSpPr>
        <p:spPr>
          <a:xfrm>
            <a:off x="9376410" y="4003040"/>
            <a:ext cx="1572260" cy="46418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charset="-122"/>
                <a:ea typeface="微软雅黑" panose="020B0503020204020204" charset="-122"/>
              </a:rPr>
              <a:t>移动办公</a:t>
            </a:r>
          </a:p>
        </p:txBody>
      </p:sp>
      <p:sp>
        <p:nvSpPr>
          <p:cNvPr id="65" name="矩形 64"/>
          <p:cNvSpPr/>
          <p:nvPr/>
        </p:nvSpPr>
        <p:spPr>
          <a:xfrm>
            <a:off x="1478280" y="4825365"/>
            <a:ext cx="10363200" cy="693420"/>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latin typeface="微软雅黑" panose="020B0503020204020204" charset="-122"/>
                <a:ea typeface="微软雅黑" panose="020B0503020204020204" charset="-122"/>
              </a:rPr>
              <a:t>商品数据        订单数据        支付数据         会员数据        物流数据       售后数据       资金数据        </a:t>
            </a:r>
          </a:p>
        </p:txBody>
      </p:sp>
      <p:sp>
        <p:nvSpPr>
          <p:cNvPr id="66" name="矩形 65"/>
          <p:cNvSpPr/>
          <p:nvPr/>
        </p:nvSpPr>
        <p:spPr>
          <a:xfrm>
            <a:off x="1478280" y="5918200"/>
            <a:ext cx="10363200" cy="693420"/>
          </a:xfrm>
          <a:prstGeom prst="rect">
            <a:avLst/>
          </a:prstGeom>
          <a:solidFill>
            <a:srgbClr val="7BBE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a:latin typeface="微软雅黑" panose="020B0503020204020204" charset="-122"/>
                <a:ea typeface="微软雅黑" panose="020B0503020204020204" charset="-122"/>
              </a:rPr>
              <a:t>V5</a:t>
            </a:r>
            <a:r>
              <a:rPr lang="zh-CN" altLang="en-US">
                <a:latin typeface="微软雅黑" panose="020B0503020204020204" charset="-122"/>
                <a:ea typeface="微软雅黑" panose="020B0503020204020204" charset="-122"/>
              </a:rPr>
              <a:t>系统接口   会员接口        支付接口         短信接口        售后接口       微信接口       财务接口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p:nvPr/>
        </p:nvSpPr>
        <p:spPr bwMode="auto">
          <a:xfrm>
            <a:off x="129298" y="116632"/>
            <a:ext cx="11079270" cy="451485"/>
          </a:xfrm>
          <a:prstGeom prst="rect">
            <a:avLst/>
          </a:prstGeom>
          <a:noFill/>
          <a:ln w="9525">
            <a:noFill/>
            <a:miter lim="800000"/>
          </a:ln>
        </p:spPr>
        <p:txBody>
          <a:bodyPr wrap="square" lIns="82816" tIns="41408" rIns="82816" bIns="41408" anchor="t">
            <a:spAutoFit/>
          </a:bodyPr>
          <a:lstStyle/>
          <a:p>
            <a:pPr lvl="0" algn="l" eaLnBrk="0" hangingPunct="0">
              <a:spcBef>
                <a:spcPct val="20000"/>
              </a:spcBef>
              <a:buFont typeface="Arial" panose="020B0604020202020204" pitchFamily="34" charset="0"/>
            </a:pPr>
            <a:r>
              <a:rPr lang="zh-CN" altLang="en-US" sz="2400" dirty="0">
                <a:solidFill>
                  <a:schemeClr val="bg1"/>
                </a:solidFill>
                <a:latin typeface="微软雅黑" panose="020B0503020204020204" charset="-122"/>
                <a:ea typeface="微软雅黑" panose="020B0503020204020204" charset="-122"/>
                <a:sym typeface="+mn-ea"/>
              </a:rPr>
              <a:t>系统支持</a:t>
            </a:r>
          </a:p>
        </p:txBody>
      </p:sp>
      <p:graphicFrame>
        <p:nvGraphicFramePr>
          <p:cNvPr id="196" name="表格 195"/>
          <p:cNvGraphicFramePr/>
          <p:nvPr/>
        </p:nvGraphicFramePr>
        <p:xfrm>
          <a:off x="281940" y="1818005"/>
          <a:ext cx="11628120" cy="3684210"/>
        </p:xfrm>
        <a:graphic>
          <a:graphicData uri="http://schemas.openxmlformats.org/drawingml/2006/table">
            <a:tbl>
              <a:tblPr firstRow="1" bandRow="1">
                <a:tableStyleId>{5C22544A-7EE6-4342-B048-85BDC9FD1C3A}</a:tableStyleId>
              </a:tblPr>
              <a:tblGrid>
                <a:gridCol w="1938020">
                  <a:extLst>
                    <a:ext uri="{9D8B030D-6E8A-4147-A177-3AD203B41FA5}">
                      <a16:colId xmlns:a16="http://schemas.microsoft.com/office/drawing/2014/main" val="20000"/>
                    </a:ext>
                  </a:extLst>
                </a:gridCol>
                <a:gridCol w="1938020">
                  <a:extLst>
                    <a:ext uri="{9D8B030D-6E8A-4147-A177-3AD203B41FA5}">
                      <a16:colId xmlns:a16="http://schemas.microsoft.com/office/drawing/2014/main" val="20001"/>
                    </a:ext>
                  </a:extLst>
                </a:gridCol>
                <a:gridCol w="1938020">
                  <a:extLst>
                    <a:ext uri="{9D8B030D-6E8A-4147-A177-3AD203B41FA5}">
                      <a16:colId xmlns:a16="http://schemas.microsoft.com/office/drawing/2014/main" val="20002"/>
                    </a:ext>
                  </a:extLst>
                </a:gridCol>
                <a:gridCol w="1938020">
                  <a:extLst>
                    <a:ext uri="{9D8B030D-6E8A-4147-A177-3AD203B41FA5}">
                      <a16:colId xmlns:a16="http://schemas.microsoft.com/office/drawing/2014/main" val="20003"/>
                    </a:ext>
                  </a:extLst>
                </a:gridCol>
                <a:gridCol w="1938020">
                  <a:extLst>
                    <a:ext uri="{9D8B030D-6E8A-4147-A177-3AD203B41FA5}">
                      <a16:colId xmlns:a16="http://schemas.microsoft.com/office/drawing/2014/main" val="20004"/>
                    </a:ext>
                  </a:extLst>
                </a:gridCol>
                <a:gridCol w="1938020">
                  <a:extLst>
                    <a:ext uri="{9D8B030D-6E8A-4147-A177-3AD203B41FA5}">
                      <a16:colId xmlns:a16="http://schemas.microsoft.com/office/drawing/2014/main" val="20005"/>
                    </a:ext>
                  </a:extLst>
                </a:gridCol>
              </a:tblGrid>
              <a:tr h="502920">
                <a:tc>
                  <a:txBody>
                    <a:bodyPr/>
                    <a:lstStyle/>
                    <a:p>
                      <a:pPr algn="ctr">
                        <a:lnSpc>
                          <a:spcPct val="150000"/>
                        </a:lnSpc>
                        <a:buNone/>
                      </a:pPr>
                      <a:r>
                        <a:rPr lang="zh-CN" altLang="en-US">
                          <a:latin typeface="微软雅黑" panose="020B0503020204020204" charset="-122"/>
                          <a:ea typeface="微软雅黑" panose="020B0503020204020204" charset="-122"/>
                        </a:rPr>
                        <a:t>系统</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功能简介</a:t>
                      </a:r>
                    </a:p>
                  </a:txBody>
                  <a:tcPr/>
                </a:tc>
                <a:tc>
                  <a:txBody>
                    <a:bodyPr/>
                    <a:lstStyle/>
                    <a:p>
                      <a:pPr algn="ctr">
                        <a:lnSpc>
                          <a:spcPct val="150000"/>
                        </a:lnSpc>
                        <a:buNone/>
                      </a:pPr>
                      <a:r>
                        <a:rPr lang="en-US" altLang="zh-CN">
                          <a:latin typeface="微软雅黑" panose="020B0503020204020204" charset="-122"/>
                          <a:ea typeface="微软雅黑" panose="020B0503020204020204" charset="-122"/>
                        </a:rPr>
                        <a:t>PC</a:t>
                      </a:r>
                      <a:r>
                        <a:rPr lang="zh-CN" altLang="en-US">
                          <a:latin typeface="微软雅黑" panose="020B0503020204020204" charset="-122"/>
                          <a:ea typeface="微软雅黑" panose="020B0503020204020204" charset="-122"/>
                        </a:rPr>
                        <a:t>端</a:t>
                      </a:r>
                    </a:p>
                  </a:txBody>
                  <a:tcPr/>
                </a:tc>
                <a:tc>
                  <a:txBody>
                    <a:bodyPr/>
                    <a:lstStyle/>
                    <a:p>
                      <a:pPr algn="ctr">
                        <a:lnSpc>
                          <a:spcPct val="150000"/>
                        </a:lnSpc>
                        <a:buNone/>
                      </a:pPr>
                      <a:r>
                        <a:rPr lang="en-US" altLang="zh-CN">
                          <a:latin typeface="微软雅黑" panose="020B0503020204020204" charset="-122"/>
                          <a:ea typeface="微软雅黑" panose="020B0503020204020204" charset="-122"/>
                        </a:rPr>
                        <a:t>APP-</a:t>
                      </a:r>
                      <a:r>
                        <a:rPr lang="zh-CN" altLang="en-US">
                          <a:latin typeface="微软雅黑" panose="020B0503020204020204" charset="-122"/>
                          <a:ea typeface="微软雅黑" panose="020B0503020204020204" charset="-122"/>
                        </a:rPr>
                        <a:t>安卓</a:t>
                      </a:r>
                    </a:p>
                  </a:txBody>
                  <a:tcPr/>
                </a:tc>
                <a:tc>
                  <a:txBody>
                    <a:bodyPr/>
                    <a:lstStyle/>
                    <a:p>
                      <a:pPr algn="ctr">
                        <a:lnSpc>
                          <a:spcPct val="150000"/>
                        </a:lnSpc>
                        <a:buNone/>
                      </a:pPr>
                      <a:r>
                        <a:rPr lang="en-US" altLang="zh-CN">
                          <a:latin typeface="微软雅黑" panose="020B0503020204020204" charset="-122"/>
                          <a:ea typeface="微软雅黑" panose="020B0503020204020204" charset="-122"/>
                        </a:rPr>
                        <a:t>APP-IOS</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微信商城</a:t>
                      </a:r>
                    </a:p>
                  </a:txBody>
                  <a:tcPr/>
                </a:tc>
                <a:extLst>
                  <a:ext uri="{0D108BD9-81ED-4DB2-BD59-A6C34878D82A}">
                    <a16:rowId xmlns:a16="http://schemas.microsoft.com/office/drawing/2014/main" val="10000"/>
                  </a:ext>
                </a:extLst>
              </a:tr>
              <a:tr h="381000">
                <a:tc rowSpan="3">
                  <a:txBody>
                    <a:bodyPr/>
                    <a:lstStyle/>
                    <a:p>
                      <a:pPr algn="ctr">
                        <a:lnSpc>
                          <a:spcPct val="150000"/>
                        </a:lnSpc>
                        <a:buNone/>
                      </a:pPr>
                      <a:r>
                        <a:rPr lang="zh-CN" altLang="en-US">
                          <a:latin typeface="微软雅黑" panose="020B0503020204020204" charset="-122"/>
                          <a:ea typeface="微软雅黑" panose="020B0503020204020204" charset="-122"/>
                        </a:rPr>
                        <a:t>金力供应链系统</a:t>
                      </a:r>
                    </a:p>
                    <a:p>
                      <a:pPr algn="ctr">
                        <a:lnSpc>
                          <a:spcPct val="150000"/>
                        </a:lnSpc>
                        <a:buNone/>
                      </a:pPr>
                      <a:r>
                        <a:rPr lang="en-US" altLang="zh-CN">
                          <a:latin typeface="微软雅黑" panose="020B0503020204020204" charset="-122"/>
                          <a:ea typeface="微软雅黑" panose="020B0503020204020204" charset="-122"/>
                        </a:rPr>
                        <a:t>JLSCM V10</a:t>
                      </a:r>
                    </a:p>
                  </a:txBody>
                  <a:tcPr/>
                </a:tc>
                <a:tc>
                  <a:txBody>
                    <a:bodyPr/>
                    <a:lstStyle/>
                    <a:p>
                      <a:pPr algn="ctr">
                        <a:lnSpc>
                          <a:spcPct val="150000"/>
                        </a:lnSpc>
                        <a:buNone/>
                      </a:pPr>
                      <a:r>
                        <a:rPr lang="en-US" altLang="zh-CN">
                          <a:latin typeface="微软雅黑" panose="020B0503020204020204" charset="-122"/>
                          <a:ea typeface="微软雅黑" panose="020B0503020204020204" charset="-122"/>
                        </a:rPr>
                        <a:t>ERP</a:t>
                      </a:r>
                      <a:r>
                        <a:rPr lang="zh-CN" altLang="en-US">
                          <a:latin typeface="微软雅黑" panose="020B0503020204020204" charset="-122"/>
                          <a:ea typeface="微软雅黑" panose="020B0503020204020204" charset="-122"/>
                        </a:rPr>
                        <a:t>进销存系统</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endParaRPr lang="zh-CN" altLang="en-US">
                        <a:latin typeface="微软雅黑" panose="020B0503020204020204" charset="-122"/>
                        <a:ea typeface="微软雅黑" panose="020B0503020204020204" charset="-122"/>
                      </a:endParaRPr>
                    </a:p>
                  </a:txBody>
                  <a:tcPr/>
                </a:tc>
                <a:tc>
                  <a:txBody>
                    <a:bodyPr/>
                    <a:lstStyle/>
                    <a:p>
                      <a:pPr algn="ctr">
                        <a:lnSpc>
                          <a:spcPct val="150000"/>
                        </a:lnSpc>
                        <a:buNone/>
                      </a:pPr>
                      <a:endParaRPr lang="zh-CN" altLang="en-US">
                        <a:latin typeface="微软雅黑" panose="020B0503020204020204" charset="-122"/>
                        <a:ea typeface="微软雅黑" panose="020B0503020204020204" charset="-122"/>
                      </a:endParaRPr>
                    </a:p>
                  </a:txBody>
                  <a:tcPr/>
                </a:tc>
                <a:tc>
                  <a:txBody>
                    <a:bodyPr/>
                    <a:lstStyle/>
                    <a:p>
                      <a:pPr algn="ctr">
                        <a:lnSpc>
                          <a:spcPct val="150000"/>
                        </a:lnSpc>
                        <a:buNone/>
                      </a:pPr>
                      <a:endParaRPr lang="zh-CN" altLang="en-US">
                        <a:latin typeface="微软雅黑" panose="020B0503020204020204" charset="-122"/>
                        <a:ea typeface="微软雅黑" panose="020B0503020204020204" charset="-122"/>
                      </a:endParaRPr>
                    </a:p>
                  </a:txBody>
                  <a:tcPr/>
                </a:tc>
                <a:extLst>
                  <a:ext uri="{0D108BD9-81ED-4DB2-BD59-A6C34878D82A}">
                    <a16:rowId xmlns:a16="http://schemas.microsoft.com/office/drawing/2014/main" val="10001"/>
                  </a:ext>
                </a:extLst>
              </a:tr>
              <a:tr h="381000">
                <a:tc vMerge="1">
                  <a:txBody>
                    <a:bodyPr/>
                    <a:lstStyle/>
                    <a:p>
                      <a:endParaRPr lang="zh-CN"/>
                    </a:p>
                  </a:txBody>
                  <a:tcPr/>
                </a:tc>
                <a:tc>
                  <a:txBody>
                    <a:bodyPr/>
                    <a:lstStyle/>
                    <a:p>
                      <a:pPr algn="ctr">
                        <a:lnSpc>
                          <a:spcPct val="150000"/>
                        </a:lnSpc>
                        <a:buNone/>
                      </a:pPr>
                      <a:r>
                        <a:rPr lang="zh-CN" altLang="en-US">
                          <a:latin typeface="微软雅黑" panose="020B0503020204020204" charset="-122"/>
                          <a:ea typeface="微软雅黑" panose="020B0503020204020204" charset="-122"/>
                        </a:rPr>
                        <a:t>经销商开单系统</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sz="1800">
                          <a:latin typeface="微软雅黑" panose="020B0503020204020204" charset="-122"/>
                          <a:ea typeface="微软雅黑" panose="020B0503020204020204" charset="-122"/>
                          <a:sym typeface="+mn-ea"/>
                        </a:rPr>
                        <a:t>支持</a:t>
                      </a:r>
                      <a:endParaRPr lang="zh-CN" altLang="en-US">
                        <a:latin typeface="微软雅黑" panose="020B0503020204020204" charset="-122"/>
                        <a:ea typeface="微软雅黑" panose="020B0503020204020204" charset="-122"/>
                      </a:endParaRPr>
                    </a:p>
                  </a:txBody>
                  <a:tcPr/>
                </a:tc>
                <a:tc>
                  <a:txBody>
                    <a:bodyPr/>
                    <a:lstStyle/>
                    <a:p>
                      <a:pPr algn="ctr">
                        <a:lnSpc>
                          <a:spcPct val="150000"/>
                        </a:lnSpc>
                        <a:buNone/>
                      </a:pPr>
                      <a:endParaRPr lang="zh-CN" altLang="en-US">
                        <a:latin typeface="微软雅黑" panose="020B0503020204020204" charset="-122"/>
                        <a:ea typeface="微软雅黑" panose="020B0503020204020204" charset="-122"/>
                      </a:endParaRPr>
                    </a:p>
                  </a:txBody>
                  <a:tcPr/>
                </a:tc>
                <a:extLst>
                  <a:ext uri="{0D108BD9-81ED-4DB2-BD59-A6C34878D82A}">
                    <a16:rowId xmlns:a16="http://schemas.microsoft.com/office/drawing/2014/main" val="10002"/>
                  </a:ext>
                </a:extLst>
              </a:tr>
              <a:tr h="381000">
                <a:tc vMerge="1">
                  <a:txBody>
                    <a:bodyPr/>
                    <a:lstStyle/>
                    <a:p>
                      <a:endParaRPr lang="zh-CN"/>
                    </a:p>
                  </a:txBody>
                  <a:tcPr/>
                </a:tc>
                <a:tc>
                  <a:txBody>
                    <a:bodyPr/>
                    <a:lstStyle/>
                    <a:p>
                      <a:pPr algn="ctr">
                        <a:lnSpc>
                          <a:spcPct val="150000"/>
                        </a:lnSpc>
                        <a:buNone/>
                      </a:pPr>
                      <a:r>
                        <a:rPr lang="zh-CN" altLang="en-US">
                          <a:latin typeface="微软雅黑" panose="020B0503020204020204" charset="-122"/>
                          <a:ea typeface="微软雅黑" panose="020B0503020204020204" charset="-122"/>
                        </a:rPr>
                        <a:t>业务员开单系统</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sz="1800">
                          <a:latin typeface="微软雅黑" panose="020B0503020204020204" charset="-122"/>
                          <a:ea typeface="微软雅黑" panose="020B0503020204020204" charset="-122"/>
                          <a:sym typeface="+mn-ea"/>
                        </a:rPr>
                        <a:t>支持</a:t>
                      </a:r>
                      <a:endParaRPr lang="zh-CN" altLang="en-US">
                        <a:latin typeface="微软雅黑" panose="020B0503020204020204" charset="-122"/>
                        <a:ea typeface="微软雅黑" panose="020B0503020204020204" charset="-122"/>
                      </a:endParaRPr>
                    </a:p>
                  </a:txBody>
                  <a:tcPr/>
                </a:tc>
                <a:tc>
                  <a:txBody>
                    <a:bodyPr/>
                    <a:lstStyle/>
                    <a:p>
                      <a:pPr algn="ctr">
                        <a:lnSpc>
                          <a:spcPct val="150000"/>
                        </a:lnSpc>
                        <a:buNone/>
                      </a:pPr>
                      <a:r>
                        <a:rPr lang="zh-CN" altLang="en-US" sz="1800">
                          <a:latin typeface="微软雅黑" panose="020B0503020204020204" charset="-122"/>
                          <a:ea typeface="微软雅黑" panose="020B0503020204020204" charset="-122"/>
                          <a:sym typeface="+mn-ea"/>
                        </a:rPr>
                        <a:t>支持</a:t>
                      </a:r>
                      <a:endParaRPr lang="zh-CN" altLang="en-US">
                        <a:latin typeface="微软雅黑" panose="020B0503020204020204" charset="-122"/>
                        <a:ea typeface="微软雅黑" panose="020B0503020204020204" charset="-122"/>
                      </a:endParaRPr>
                    </a:p>
                  </a:txBody>
                  <a:tcPr/>
                </a:tc>
                <a:tc>
                  <a:txBody>
                    <a:bodyPr/>
                    <a:lstStyle/>
                    <a:p>
                      <a:pPr algn="ctr">
                        <a:lnSpc>
                          <a:spcPct val="150000"/>
                        </a:lnSpc>
                        <a:buNone/>
                      </a:pPr>
                      <a:endParaRPr lang="zh-CN" altLang="en-US">
                        <a:latin typeface="微软雅黑" panose="020B0503020204020204" charset="-122"/>
                        <a:ea typeface="微软雅黑" panose="020B0503020204020204" charset="-122"/>
                      </a:endParaRPr>
                    </a:p>
                  </a:txBody>
                  <a:tcPr/>
                </a:tc>
                <a:extLst>
                  <a:ext uri="{0D108BD9-81ED-4DB2-BD59-A6C34878D82A}">
                    <a16:rowId xmlns:a16="http://schemas.microsoft.com/office/drawing/2014/main" val="10003"/>
                  </a:ext>
                </a:extLst>
              </a:tr>
              <a:tr h="381000">
                <a:tc rowSpan="4">
                  <a:txBody>
                    <a:bodyPr/>
                    <a:lstStyle/>
                    <a:p>
                      <a:pPr algn="ctr">
                        <a:lnSpc>
                          <a:spcPct val="150000"/>
                        </a:lnSpc>
                        <a:buNone/>
                      </a:pPr>
                      <a:r>
                        <a:rPr lang="zh-CN" altLang="en-US">
                          <a:latin typeface="微软雅黑" panose="020B0503020204020204" charset="-122"/>
                          <a:ea typeface="微软雅黑" panose="020B0503020204020204" charset="-122"/>
                        </a:rPr>
                        <a:t>金力电商平台</a:t>
                      </a:r>
                      <a:r>
                        <a:rPr lang="en-US" altLang="zh-CN">
                          <a:latin typeface="微软雅黑" panose="020B0503020204020204" charset="-122"/>
                          <a:ea typeface="微软雅黑" panose="020B0503020204020204" charset="-122"/>
                        </a:rPr>
                        <a:t>B2B</a:t>
                      </a:r>
                      <a:r>
                        <a:rPr lang="zh-CN" altLang="en-US">
                          <a:latin typeface="微软雅黑" panose="020B0503020204020204" charset="-122"/>
                          <a:ea typeface="微软雅黑" panose="020B0503020204020204" charset="-122"/>
                        </a:rPr>
                        <a:t>商城</a:t>
                      </a:r>
                    </a:p>
                    <a:p>
                      <a:pPr algn="ctr">
                        <a:lnSpc>
                          <a:spcPct val="150000"/>
                        </a:lnSpc>
                        <a:buNone/>
                      </a:pPr>
                      <a:r>
                        <a:rPr lang="en-US" altLang="zh-CN">
                          <a:latin typeface="微软雅黑" panose="020B0503020204020204" charset="-122"/>
                          <a:ea typeface="微软雅黑" panose="020B0503020204020204" charset="-122"/>
                        </a:rPr>
                        <a:t>B2B2C</a:t>
                      </a:r>
                      <a:r>
                        <a:rPr lang="zh-CN" altLang="en-US">
                          <a:latin typeface="微软雅黑" panose="020B0503020204020204" charset="-122"/>
                          <a:ea typeface="微软雅黑" panose="020B0503020204020204" charset="-122"/>
                        </a:rPr>
                        <a:t>商城</a:t>
                      </a:r>
                    </a:p>
                    <a:p>
                      <a:pPr algn="ctr">
                        <a:lnSpc>
                          <a:spcPct val="150000"/>
                        </a:lnSpc>
                        <a:buNone/>
                      </a:pPr>
                      <a:r>
                        <a:rPr lang="en-US" altLang="zh-CN">
                          <a:latin typeface="微软雅黑" panose="020B0503020204020204" charset="-122"/>
                          <a:ea typeface="微软雅黑" panose="020B0503020204020204" charset="-122"/>
                        </a:rPr>
                        <a:t>C2B</a:t>
                      </a:r>
                      <a:r>
                        <a:rPr lang="zh-CN" altLang="en-US">
                          <a:latin typeface="微软雅黑" panose="020B0503020204020204" charset="-122"/>
                          <a:ea typeface="微软雅黑" panose="020B0503020204020204" charset="-122"/>
                        </a:rPr>
                        <a:t>商城</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经销商入驻</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extLst>
                  <a:ext uri="{0D108BD9-81ED-4DB2-BD59-A6C34878D82A}">
                    <a16:rowId xmlns:a16="http://schemas.microsoft.com/office/drawing/2014/main" val="10004"/>
                  </a:ext>
                </a:extLst>
              </a:tr>
              <a:tr h="381000">
                <a:tc vMerge="1">
                  <a:txBody>
                    <a:bodyPr/>
                    <a:lstStyle/>
                    <a:p>
                      <a:endParaRPr lang="zh-CN"/>
                    </a:p>
                  </a:txBody>
                  <a:tcPr/>
                </a:tc>
                <a:tc>
                  <a:txBody>
                    <a:bodyPr/>
                    <a:lstStyle/>
                    <a:p>
                      <a:pPr algn="ctr">
                        <a:lnSpc>
                          <a:spcPct val="150000"/>
                        </a:lnSpc>
                        <a:buNone/>
                      </a:pPr>
                      <a:r>
                        <a:rPr lang="zh-CN" altLang="en-US">
                          <a:latin typeface="微软雅黑" panose="020B0503020204020204" charset="-122"/>
                          <a:ea typeface="微软雅黑" panose="020B0503020204020204" charset="-122"/>
                        </a:rPr>
                        <a:t>经销商采购</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extLst>
                  <a:ext uri="{0D108BD9-81ED-4DB2-BD59-A6C34878D82A}">
                    <a16:rowId xmlns:a16="http://schemas.microsoft.com/office/drawing/2014/main" val="10005"/>
                  </a:ext>
                </a:extLst>
              </a:tr>
              <a:tr h="381000">
                <a:tc vMerge="1">
                  <a:txBody>
                    <a:bodyPr/>
                    <a:lstStyle/>
                    <a:p>
                      <a:endParaRPr lang="zh-CN"/>
                    </a:p>
                  </a:txBody>
                  <a:tcPr/>
                </a:tc>
                <a:tc>
                  <a:txBody>
                    <a:bodyPr/>
                    <a:lstStyle/>
                    <a:p>
                      <a:pPr algn="ctr">
                        <a:lnSpc>
                          <a:spcPct val="150000"/>
                        </a:lnSpc>
                        <a:buNone/>
                      </a:pPr>
                      <a:r>
                        <a:rPr lang="zh-CN" altLang="en-US" sz="1800">
                          <a:latin typeface="微软雅黑" panose="020B0503020204020204" charset="-122"/>
                          <a:ea typeface="微软雅黑" panose="020B0503020204020204" charset="-122"/>
                          <a:sym typeface="+mn-ea"/>
                        </a:rPr>
                        <a:t>经销商结算</a:t>
                      </a:r>
                      <a:endParaRPr lang="zh-CN" altLang="en-US">
                        <a:latin typeface="微软雅黑" panose="020B0503020204020204" charset="-122"/>
                        <a:ea typeface="微软雅黑" panose="020B0503020204020204" charset="-122"/>
                      </a:endParaRP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extLst>
                  <a:ext uri="{0D108BD9-81ED-4DB2-BD59-A6C34878D82A}">
                    <a16:rowId xmlns:a16="http://schemas.microsoft.com/office/drawing/2014/main" val="10006"/>
                  </a:ext>
                </a:extLst>
              </a:tr>
              <a:tr h="381000">
                <a:tc vMerge="1">
                  <a:txBody>
                    <a:bodyPr/>
                    <a:lstStyle/>
                    <a:p>
                      <a:endParaRPr lang="zh-CN"/>
                    </a:p>
                  </a:txBody>
                  <a:tcPr/>
                </a:tc>
                <a:tc>
                  <a:txBody>
                    <a:bodyPr/>
                    <a:lstStyle/>
                    <a:p>
                      <a:pPr algn="ctr">
                        <a:lnSpc>
                          <a:spcPct val="150000"/>
                        </a:lnSpc>
                        <a:buNone/>
                      </a:pPr>
                      <a:r>
                        <a:rPr lang="en-US" altLang="zh-CN">
                          <a:latin typeface="微软雅黑" panose="020B0503020204020204" charset="-122"/>
                          <a:ea typeface="微软雅黑" panose="020B0503020204020204" charset="-122"/>
                        </a:rPr>
                        <a:t>C</a:t>
                      </a:r>
                      <a:r>
                        <a:rPr lang="zh-CN" altLang="en-US">
                          <a:latin typeface="微软雅黑" panose="020B0503020204020204" charset="-122"/>
                          <a:ea typeface="微软雅黑" panose="020B0503020204020204" charset="-122"/>
                        </a:rPr>
                        <a:t>端在线购买</a:t>
                      </a:r>
                    </a:p>
                  </a:txBody>
                  <a:tcPr/>
                </a:tc>
                <a:tc>
                  <a:txBody>
                    <a:bodyPr/>
                    <a:lstStyle/>
                    <a:p>
                      <a:pPr algn="ctr">
                        <a:lnSpc>
                          <a:spcPct val="150000"/>
                        </a:lnSpc>
                        <a:buNone/>
                      </a:pPr>
                      <a:r>
                        <a:rPr lang="zh-CN" altLang="en-US" sz="1800">
                          <a:latin typeface="微软雅黑" panose="020B0503020204020204" charset="-122"/>
                          <a:ea typeface="微软雅黑" panose="020B0503020204020204" charset="-122"/>
                          <a:sym typeface="+mn-ea"/>
                        </a:rPr>
                        <a:t>支持</a:t>
                      </a:r>
                      <a:endParaRPr lang="zh-CN" altLang="en-US">
                        <a:latin typeface="微软雅黑" panose="020B0503020204020204" charset="-122"/>
                        <a:ea typeface="微软雅黑" panose="020B0503020204020204" charset="-122"/>
                      </a:endParaRP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tc>
                  <a:txBody>
                    <a:bodyPr/>
                    <a:lstStyle/>
                    <a:p>
                      <a:pPr algn="ctr">
                        <a:lnSpc>
                          <a:spcPct val="150000"/>
                        </a:lnSpc>
                        <a:buNone/>
                      </a:pPr>
                      <a:r>
                        <a:rPr lang="zh-CN" altLang="en-US">
                          <a:latin typeface="微软雅黑" panose="020B0503020204020204" charset="-122"/>
                          <a:ea typeface="微软雅黑" panose="020B0503020204020204" charset="-122"/>
                        </a:rPr>
                        <a:t>支持</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4429</Words>
  <Application>Microsoft Office PowerPoint</Application>
  <PresentationFormat>宽屏</PresentationFormat>
  <Paragraphs>912</Paragraphs>
  <Slides>38</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宋体</vt:lpstr>
      <vt:lpstr>微软雅黑</vt:lpstr>
      <vt:lpstr>Arial</vt:lpstr>
      <vt:lpstr>Calibri</vt:lpstr>
      <vt:lpstr>Calibri Light</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kason_wong</dc:creator>
  <cp:lastModifiedBy>Fine Vrs</cp:lastModifiedBy>
  <cp:revision>363</cp:revision>
  <dcterms:created xsi:type="dcterms:W3CDTF">2017-04-21T08:26:00Z</dcterms:created>
  <dcterms:modified xsi:type="dcterms:W3CDTF">2019-02-18T05:03:53Z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2052-11.1.0.8415</vt:lpwstr>
  </property>
</Properties>
</file>